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48"/>
  </p:notesMasterIdLst>
  <p:handoutMasterIdLst>
    <p:handoutMasterId r:id="rId49"/>
  </p:handoutMasterIdLst>
  <p:sldIdLst>
    <p:sldId id="259" r:id="rId5"/>
    <p:sldId id="643" r:id="rId6"/>
    <p:sldId id="655" r:id="rId7"/>
    <p:sldId id="300" r:id="rId8"/>
    <p:sldId id="303" r:id="rId9"/>
    <p:sldId id="329" r:id="rId10"/>
    <p:sldId id="323" r:id="rId11"/>
    <p:sldId id="324" r:id="rId12"/>
    <p:sldId id="298" r:id="rId13"/>
    <p:sldId id="307" r:id="rId14"/>
    <p:sldId id="326" r:id="rId15"/>
    <p:sldId id="325" r:id="rId16"/>
    <p:sldId id="641" r:id="rId17"/>
    <p:sldId id="293" r:id="rId18"/>
    <p:sldId id="656" r:id="rId19"/>
    <p:sldId id="645" r:id="rId20"/>
    <p:sldId id="644" r:id="rId21"/>
    <p:sldId id="646" r:id="rId22"/>
    <p:sldId id="264" r:id="rId23"/>
    <p:sldId id="613" r:id="rId24"/>
    <p:sldId id="657" r:id="rId25"/>
    <p:sldId id="614" r:id="rId26"/>
    <p:sldId id="636" r:id="rId27"/>
    <p:sldId id="658" r:id="rId28"/>
    <p:sldId id="650" r:id="rId29"/>
    <p:sldId id="616" r:id="rId30"/>
    <p:sldId id="634" r:id="rId31"/>
    <p:sldId id="278" r:id="rId32"/>
    <p:sldId id="279" r:id="rId33"/>
    <p:sldId id="280" r:id="rId34"/>
    <p:sldId id="281" r:id="rId35"/>
    <p:sldId id="282" r:id="rId36"/>
    <p:sldId id="615" r:id="rId37"/>
    <p:sldId id="633" r:id="rId38"/>
    <p:sldId id="626" r:id="rId39"/>
    <p:sldId id="635" r:id="rId40"/>
    <p:sldId id="630" r:id="rId41"/>
    <p:sldId id="632" r:id="rId42"/>
    <p:sldId id="627" r:id="rId43"/>
    <p:sldId id="637" r:id="rId44"/>
    <p:sldId id="638" r:id="rId45"/>
    <p:sldId id="628" r:id="rId46"/>
    <p:sldId id="629" r:id="rId47"/>
  </p:sldIdLst>
  <p:sldSz cx="12188825" cy="6858000"/>
  <p:notesSz cx="6858000" cy="1276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026" userDrawn="1">
          <p15:clr>
            <a:srgbClr val="A4A3A4"/>
          </p15:clr>
        </p15:guide>
        <p15:guide id="3" orient="horz" pos="3793" userDrawn="1">
          <p15:clr>
            <a:srgbClr val="A4A3A4"/>
          </p15:clr>
        </p15:guide>
        <p15:guide id="4" orient="horz" pos="1162" userDrawn="1">
          <p15:clr>
            <a:srgbClr val="A4A3A4"/>
          </p15:clr>
        </p15:guide>
        <p15:guide id="5" orient="horz" pos="3339" userDrawn="1">
          <p15:clr>
            <a:srgbClr val="A4A3A4"/>
          </p15:clr>
        </p15:guide>
        <p15:guide id="6" orient="horz" pos="3090" userDrawn="1">
          <p15:clr>
            <a:srgbClr val="A4A3A4"/>
          </p15:clr>
        </p15:guide>
        <p15:guide id="7" orient="horz" pos="864" userDrawn="1">
          <p15:clr>
            <a:srgbClr val="A4A3A4"/>
          </p15:clr>
        </p15:guide>
        <p15:guide id="8" orient="horz" pos="528" userDrawn="1">
          <p15:clr>
            <a:srgbClr val="A4A3A4"/>
          </p15:clr>
        </p15:guide>
        <p15:guide id="9" orient="horz" pos="2772" userDrawn="1">
          <p15:clr>
            <a:srgbClr val="A4A3A4"/>
          </p15:clr>
        </p15:guide>
        <p15:guide id="10" pos="3839" userDrawn="1">
          <p15:clr>
            <a:srgbClr val="A4A3A4"/>
          </p15:clr>
        </p15:guide>
        <p15:guide id="11" pos="958" userDrawn="1">
          <p15:clr>
            <a:srgbClr val="A4A3A4"/>
          </p15:clr>
        </p15:guide>
        <p15:guide id="12" pos="7008" userDrawn="1">
          <p15:clr>
            <a:srgbClr val="A4A3A4"/>
          </p15:clr>
        </p15:guide>
        <p15:guide id="13" pos="6719" userDrawn="1">
          <p15:clr>
            <a:srgbClr val="A4A3A4"/>
          </p15:clr>
        </p15:guide>
        <p15:guide id="14" pos="6142" userDrawn="1">
          <p15:clr>
            <a:srgbClr val="A4A3A4"/>
          </p15:clr>
        </p15:guide>
        <p15:guide id="15" pos="3983" userDrawn="1">
          <p15:clr>
            <a:srgbClr val="A4A3A4"/>
          </p15:clr>
        </p15:guide>
        <p15:guide id="16" pos="527" userDrawn="1">
          <p15:clr>
            <a:srgbClr val="A4A3A4"/>
          </p15:clr>
        </p15:guide>
        <p15:guide id="17" pos="71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胡敏君" initials="胡敏君" lastIdx="1" clrIdx="0">
    <p:extLst>
      <p:ext uri="{19B8F6BF-5375-455C-9EA6-DF929625EA0E}">
        <p15:presenceInfo xmlns:p15="http://schemas.microsoft.com/office/powerpoint/2012/main" userId="胡敏君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569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C1CE46-E9E2-AC53-1B0D-AE7937C29978}" v="342" dt="2019-09-16T04:45:35.676"/>
    <p1510:client id="{B971870F-951F-46C6-BD92-2DA2744FFE7C}" v="3229" dt="2019-09-12T06:11:56.5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244" autoAdjust="0"/>
  </p:normalViewPr>
  <p:slideViewPr>
    <p:cSldViewPr snapToGrid="0">
      <p:cViewPr varScale="1">
        <p:scale>
          <a:sx n="68" d="100"/>
          <a:sy n="68" d="100"/>
        </p:scale>
        <p:origin x="924" y="51"/>
      </p:cViewPr>
      <p:guideLst>
        <p:guide orient="horz" pos="2160"/>
        <p:guide orient="horz" pos="1026"/>
        <p:guide orient="horz" pos="3793"/>
        <p:guide orient="horz" pos="1162"/>
        <p:guide orient="horz" pos="3339"/>
        <p:guide orient="horz" pos="3090"/>
        <p:guide orient="horz" pos="864"/>
        <p:guide orient="horz" pos="528"/>
        <p:guide orient="horz" pos="2772"/>
        <p:guide pos="3839"/>
        <p:guide pos="958"/>
        <p:guide pos="7008"/>
        <p:guide pos="6719"/>
        <p:guide pos="6142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 lang="en-US"/>
              <a:t>9/14/2020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 lang="en-US"/>
              <a:t>9/14/2020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vs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zh-tw/cpp/build/vscpp-step-0-installation?view=vs-2019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windows/wsl/install-manua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41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00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01AB6-6B63-474E-BD68-D2E644EC9B94}" type="slidenum">
              <a:rPr lang="en-US" altLang="zh-TW" smtClean="0"/>
              <a:pPr/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79365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altLang="zh-TW" smtClean="0"/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51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altLang="zh-TW" smtClean="0"/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20962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altLang="zh-TW" smtClean="0"/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47271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884F9788-28B5-430A-B1CA-893A6D0E890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B079B3C1-93A4-451C-8C7C-E2FD17119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770649EC-E133-4666-926B-91B830F4B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9pPr>
          </a:lstStyle>
          <a:p>
            <a:fld id="{A729E2C0-DD6A-46DB-B1C2-27DFDB1DCAD2}" type="slidenum">
              <a:rPr lang="en-US" altLang="zh-TW" sz="1200" u="none" smtClean="0">
                <a:ea typeface="新細明體" panose="02020500000000000000" pitchFamily="18" charset="-120"/>
              </a:rPr>
              <a:pPr/>
              <a:t>22</a:t>
            </a:fld>
            <a:endParaRPr lang="en-US" altLang="zh-TW" sz="1200" u="none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hlinkClick r:id="rId3"/>
              </a:rPr>
              <a:t>https://visualstudio.microsoft.com/vs/</a:t>
            </a:r>
          </a:p>
          <a:p>
            <a:r>
              <a:rPr lang="en-US">
                <a:hlinkClick r:id="rId4"/>
              </a:rPr>
              <a:t>https://docs.microsoft.com/zh-tw/cpp/build/vscpp-step-0-installation?view=vs-2019</a:t>
            </a:r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altLang="zh-TW"/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32544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Homebrew is a free and open-source software package management system that simplifies the installation of software on Apple's macOS operating system and Linux.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Cygwin allows programs of Unix-like systems to be recompiled and run natively on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30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AC7734D6-EB82-4A5E-8D96-7C939F2135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C71D3657-8F65-42CC-A4C1-2AA6A280D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67D45901-30C4-4608-8DC3-F2191E8B3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9pPr>
          </a:lstStyle>
          <a:p>
            <a:fld id="{5AC0D0D9-8F54-4D21-B6E7-4D0A8799BFB4}" type="slidenum">
              <a:rPr lang="en-US" altLang="zh-TW" sz="1200" u="none" smtClean="0">
                <a:ea typeface="新細明體" panose="02020500000000000000" pitchFamily="18" charset="-120"/>
              </a:rPr>
              <a:pPr/>
              <a:t>26</a:t>
            </a:fld>
            <a:endParaRPr lang="en-US" altLang="zh-TW" sz="1200" u="none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Manually download Windows Subsystem for Linux distro packages</a:t>
            </a:r>
            <a:endParaRPr lang="zh-TW" altLang="en-US"/>
          </a:p>
          <a:p>
            <a:r>
              <a:rPr lang="en-US">
                <a:hlinkClick r:id="rId3"/>
              </a:rPr>
              <a:t>https://docs.microsoft.com/zh-tw/windows/wsl/install-manual</a:t>
            </a:r>
            <a:endParaRPr lang="en-US"/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altLang="zh-TW"/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5488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altLang="zh-TW" smtClean="0"/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60632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96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AFD6A4D3-3FEC-4754-BEA7-77CA949D64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F872C0F9-3076-4FCA-A161-E511AFE21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2E96B000-6EEF-49B8-B715-2447AFA5FC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9pPr>
          </a:lstStyle>
          <a:p>
            <a:fld id="{FE802C4F-7702-4035-A10F-2E73CE24A47B}" type="slidenum">
              <a:rPr lang="en-US" altLang="zh-TW" sz="1200" u="none" smtClean="0">
                <a:ea typeface="新細明體" panose="02020500000000000000" pitchFamily="18" charset="-120"/>
              </a:rPr>
              <a:pPr/>
              <a:t>33</a:t>
            </a:fld>
            <a:endParaRPr lang="en-US" altLang="zh-TW" sz="1200" u="none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43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64796BCF-8279-46D2-B45D-61AB4BFCAC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F2BDD8B3-6FA6-41EB-B55B-72502AAE6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 dirty="0">
              <a:latin typeface="Times New Roman" panose="02020603050405020304" pitchFamily="18" charset="0"/>
            </a:endParaRPr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16EA42EF-A49C-4FD3-8564-A457D9C24F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9pPr>
          </a:lstStyle>
          <a:p>
            <a:fld id="{77DCCDB4-AB46-4706-A6CE-17BB6A7EDD27}" type="slidenum">
              <a:rPr lang="en-US" altLang="zh-TW" sz="1200" u="none" smtClean="0">
                <a:ea typeface="新細明體" panose="02020500000000000000" pitchFamily="18" charset="-120"/>
              </a:rPr>
              <a:pPr/>
              <a:t>35</a:t>
            </a:fld>
            <a:endParaRPr lang="en-US" altLang="zh-TW" sz="1200" u="none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79D50433-1964-4AD7-9C71-69137FECB7E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DB71A57D-CF75-41E9-A269-D32600CED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82E26439-C5E6-4DF6-8739-63C1D55CC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9pPr>
          </a:lstStyle>
          <a:p>
            <a:fld id="{F935F500-FDFF-4A96-A3FD-8B94DCEB9747}" type="slidenum">
              <a:rPr lang="en-US" altLang="zh-TW" sz="1200" u="none" smtClean="0">
                <a:ea typeface="新細明體" panose="02020500000000000000" pitchFamily="18" charset="-120"/>
              </a:rPr>
              <a:pPr/>
              <a:t>37</a:t>
            </a:fld>
            <a:endParaRPr lang="en-US" altLang="zh-TW" sz="1200" u="none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投影片圖像版面配置區 1">
            <a:extLst>
              <a:ext uri="{FF2B5EF4-FFF2-40B4-BE49-F238E27FC236}">
                <a16:creationId xmlns:a16="http://schemas.microsoft.com/office/drawing/2014/main" id="{4B3E084E-B8FD-4A02-9F7E-964FBA6A79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備忘稿版面配置區 2">
            <a:extLst>
              <a:ext uri="{FF2B5EF4-FFF2-40B4-BE49-F238E27FC236}">
                <a16:creationId xmlns:a16="http://schemas.microsoft.com/office/drawing/2014/main" id="{F0DDAFA2-BA49-4A90-AFD4-BC50F95F8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037C05EE-A0EC-4125-A591-DD3F72E454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C493CA1C-2976-4814-B135-8AE9FD6A9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9B881E10-26FE-4718-9663-6676AA3543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9pPr>
          </a:lstStyle>
          <a:p>
            <a:fld id="{7FE53539-2F9E-47AA-8C72-DE80DFB02808}" type="slidenum">
              <a:rPr lang="en-US" altLang="zh-TW" sz="1200" u="none" smtClean="0">
                <a:ea typeface="新細明體" panose="02020500000000000000" pitchFamily="18" charset="-120"/>
              </a:rPr>
              <a:pPr/>
              <a:t>39</a:t>
            </a:fld>
            <a:endParaRPr lang="en-US" altLang="zh-TW" sz="1200" u="none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152B9DD7-17D2-49EC-8F80-66CE71B623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8BB76E03-675F-4DDC-8725-A6C8CCD04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AD5268F2-C453-4829-820B-859EA848C1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9pPr>
          </a:lstStyle>
          <a:p>
            <a:fld id="{3805E7D0-8B9B-4395-86CA-EBB1A990A8E8}" type="slidenum">
              <a:rPr lang="en-US" altLang="zh-TW" sz="1200" u="none" smtClean="0">
                <a:ea typeface="新細明體" panose="02020500000000000000" pitchFamily="18" charset="-120"/>
              </a:rPr>
              <a:pPr/>
              <a:t>42</a:t>
            </a:fld>
            <a:endParaRPr lang="en-US" altLang="zh-TW" sz="1200" u="none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F31AAF7C-6568-44F9-BCC2-F0F7611CBDE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437636ED-D218-4172-835A-03B6BF6AA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5A5A9264-7232-4843-8E16-87D575787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</a:defRPr>
            </a:lvl9pPr>
          </a:lstStyle>
          <a:p>
            <a:fld id="{1F28725A-D03E-4AF4-ABDB-987C64DB29D0}" type="slidenum">
              <a:rPr lang="en-US" altLang="zh-TW" sz="1200" u="none" smtClean="0">
                <a:ea typeface="新細明體" panose="02020500000000000000" pitchFamily="18" charset="-120"/>
              </a:rPr>
              <a:pPr/>
              <a:t>43</a:t>
            </a:fld>
            <a:endParaRPr lang="en-US" altLang="zh-TW" sz="1200" u="none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F01AB6-6B63-474E-BD68-D2E644EC9B94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6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60405020304" pitchFamily="18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320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F01AB6-6B63-474E-BD68-D2E644EC9B94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6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60405020304" pitchFamily="18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023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01AB6-6B63-474E-BD68-D2E644EC9B94}" type="slidenum">
              <a:rPr lang="en-US" altLang="zh-TW" smtClean="0"/>
              <a:pPr/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65541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01AB6-6B63-474E-BD68-D2E644EC9B94}" type="slidenum">
              <a:rPr lang="en-US" altLang="zh-TW" smtClean="0"/>
              <a:pPr/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3439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01AB6-6B63-474E-BD68-D2E644EC9B94}" type="slidenum">
              <a:rPr lang="en-US" altLang="zh-TW" smtClean="0"/>
              <a:pPr/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24131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F01AB6-6B63-474E-BD68-D2E644EC9B94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6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60405020304" pitchFamily="18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511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01AB6-6B63-474E-BD68-D2E644EC9B94}" type="slidenum">
              <a:rPr lang="en-US" altLang="zh-TW" smtClean="0"/>
              <a:pPr/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4991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3999" cy="320040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61E14-1AA5-4662-8FEC-DB03AAF62522}" type="datetime1">
              <a:rPr lang="en-US" smtClean="0"/>
              <a:t>9/14/2020</a:t>
            </a:fld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0C8A5D9-175B-415C-80F3-A3BFB5890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6" y="6321315"/>
            <a:ext cx="531810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0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0631B-BAB4-49D0-8A78-4C6F6CBB926C}" type="datetime1">
              <a:rPr lang="en-US" smtClean="0"/>
              <a:t>9/14/2020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3A8DB5-479E-48ED-A080-694FBBD26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6" y="6321315"/>
            <a:ext cx="531810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1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5" y="533400"/>
            <a:ext cx="8077201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4FAD-B028-4C62-9293-787C8AD2008E}" type="datetime1">
              <a:rPr lang="en-US" smtClean="0"/>
              <a:t>9/14/2020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CC51C9B-9509-479E-8179-33A3D11C9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6" y="6321315"/>
            <a:ext cx="531810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2"/>
              </a:buClr>
              <a:defRPr/>
            </a:lvl2pPr>
            <a:lvl5pPr>
              <a:defRPr/>
            </a:lvl5pPr>
            <a:lvl6pPr>
              <a:buClr>
                <a:schemeClr val="accent2"/>
              </a:buClr>
              <a:defRPr baseline="0"/>
            </a:lvl6pPr>
            <a:lvl7pPr>
              <a:buClr>
                <a:schemeClr val="accent2"/>
              </a:buClr>
              <a:defRPr baseline="0"/>
            </a:lvl7pPr>
            <a:lvl8pPr>
              <a:buClr>
                <a:schemeClr val="accent2"/>
              </a:buClr>
              <a:defRPr baseline="0"/>
            </a:lvl8pPr>
            <a:lvl9pPr>
              <a:buClr>
                <a:schemeClr val="accent2"/>
              </a:buCl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9F2B4-B56C-4E5B-859B-89D66F56845C}" type="datetime1">
              <a:rPr lang="en-US" smtClean="0"/>
              <a:t>9/14/2020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57E466B-BC8A-4073-9E8C-ED3A8BE32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6" y="6321315"/>
            <a:ext cx="531810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3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3999" cy="2819400"/>
          </a:xfrm>
        </p:spPr>
        <p:txBody>
          <a:bodyPr anchor="b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21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5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7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7FCA2-3EE3-401C-A653-9B23B45AE447}" type="datetime1">
              <a:rPr lang="en-US" smtClean="0"/>
              <a:t>9/14/2020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6FD454-0194-4F79-B66D-7393490A6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6" y="6321315"/>
            <a:ext cx="531810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5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8" y="1828800"/>
            <a:ext cx="464515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5415" y="1828800"/>
            <a:ext cx="464820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00F3-1C95-4199-BD13-2DB743249635}" type="datetime1">
              <a:rPr lang="en-US" smtClean="0"/>
              <a:t>9/14/2020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FB6982-2FDD-4466-A03B-6A0F5DA5E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6" y="6321315"/>
            <a:ext cx="531810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8" y="1828800"/>
            <a:ext cx="4645151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9" b="0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6" indent="0">
              <a:buNone/>
              <a:defRPr sz="1600" b="1"/>
            </a:lvl6pPr>
            <a:lvl7pPr marL="2743291" indent="0">
              <a:buNone/>
              <a:defRPr sz="1600" b="1"/>
            </a:lvl7pPr>
            <a:lvl8pPr marL="3200506" indent="0">
              <a:buNone/>
              <a:defRPr sz="1600" b="1"/>
            </a:lvl8pPr>
            <a:lvl9pPr marL="365772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8" y="2667000"/>
            <a:ext cx="4645151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8465" y="1828800"/>
            <a:ext cx="4645151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9" b="0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6" indent="0">
              <a:buNone/>
              <a:defRPr sz="1600" b="1"/>
            </a:lvl6pPr>
            <a:lvl7pPr marL="2743291" indent="0">
              <a:buNone/>
              <a:defRPr sz="1600" b="1"/>
            </a:lvl7pPr>
            <a:lvl8pPr marL="3200506" indent="0">
              <a:buNone/>
              <a:defRPr sz="1600" b="1"/>
            </a:lvl8pPr>
            <a:lvl9pPr marL="365772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8465" y="2667000"/>
            <a:ext cx="4645151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1E57-BF4C-4AA8-8479-F514B231BF1D}" type="datetime1">
              <a:rPr lang="en-US" smtClean="0"/>
              <a:t>9/14/2020</a:t>
            </a:fld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5505C44-79DA-499E-B291-206CB73E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7016" y="6321315"/>
            <a:ext cx="531810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2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E8B22-0F68-45A9-94E0-BE4F43407DBA}" type="datetime1">
              <a:rPr lang="en-US" smtClean="0"/>
              <a:t>9/14/2020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57BCA-9973-451A-95A6-E91AAFF1D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6" y="6321315"/>
            <a:ext cx="531810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6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E190-824B-4B6A-96A5-9D46F6B9692B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791F9FC-B2A4-4BB9-BA06-9DC491DC9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6" y="6321315"/>
            <a:ext cx="531810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5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6" y="2590800"/>
            <a:ext cx="3276598" cy="1924050"/>
          </a:xfrm>
        </p:spPr>
        <p:txBody>
          <a:bodyPr anchor="b">
            <a:normAutofit/>
          </a:bodyPr>
          <a:lstStyle>
            <a:lvl1pPr algn="l">
              <a:defRPr sz="32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2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6" y="4648200"/>
            <a:ext cx="3276598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15" indent="0">
              <a:buNone/>
              <a:defRPr sz="1200"/>
            </a:lvl2pPr>
            <a:lvl3pPr marL="914430" indent="0">
              <a:buNone/>
              <a:defRPr sz="1000"/>
            </a:lvl3pPr>
            <a:lvl4pPr marL="1371645" indent="0">
              <a:buNone/>
              <a:defRPr sz="900"/>
            </a:lvl4pPr>
            <a:lvl5pPr marL="1828861" indent="0">
              <a:buNone/>
              <a:defRPr sz="900"/>
            </a:lvl5pPr>
            <a:lvl6pPr marL="2286076" indent="0">
              <a:buNone/>
              <a:defRPr sz="900"/>
            </a:lvl6pPr>
            <a:lvl7pPr marL="2743291" indent="0">
              <a:buNone/>
              <a:defRPr sz="900"/>
            </a:lvl7pPr>
            <a:lvl8pPr marL="3200506" indent="0">
              <a:buNone/>
              <a:defRPr sz="900"/>
            </a:lvl8pPr>
            <a:lvl9pPr marL="365772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DF85-7469-41F2-9032-B36969242EFF}" type="datetime1">
              <a:rPr lang="en-US" smtClean="0"/>
              <a:t>9/14/2020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2F4EBBF-5303-495E-84B3-C7574DB4C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6" y="6321315"/>
            <a:ext cx="531810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4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6" y="2590800"/>
            <a:ext cx="3276598" cy="1924050"/>
          </a:xfrm>
        </p:spPr>
        <p:txBody>
          <a:bodyPr anchor="b">
            <a:normAutofit/>
          </a:bodyPr>
          <a:lstStyle>
            <a:lvl1pPr algn="l">
              <a:defRPr sz="32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5103812" y="457200"/>
            <a:ext cx="6629400" cy="594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484816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399"/>
            </a:lvl1pPr>
            <a:lvl2pPr marL="457215" indent="0">
              <a:buNone/>
              <a:defRPr sz="2801"/>
            </a:lvl2pPr>
            <a:lvl3pPr marL="914430" indent="0">
              <a:buNone/>
              <a:defRPr sz="2399"/>
            </a:lvl3pPr>
            <a:lvl4pPr marL="1371645" indent="0">
              <a:buNone/>
              <a:defRPr sz="2000"/>
            </a:lvl4pPr>
            <a:lvl5pPr marL="1828861" indent="0">
              <a:buNone/>
              <a:defRPr sz="2000"/>
            </a:lvl5pPr>
            <a:lvl6pPr marL="2286076" indent="0">
              <a:buNone/>
              <a:defRPr sz="2000"/>
            </a:lvl6pPr>
            <a:lvl7pPr marL="2743291" indent="0">
              <a:buNone/>
              <a:defRPr sz="2000"/>
            </a:lvl7pPr>
            <a:lvl8pPr marL="3200506" indent="0">
              <a:buNone/>
              <a:defRPr sz="2000"/>
            </a:lvl8pPr>
            <a:lvl9pPr marL="3657721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6" y="4648200"/>
            <a:ext cx="3276598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15" indent="0">
              <a:buNone/>
              <a:defRPr sz="1200"/>
            </a:lvl2pPr>
            <a:lvl3pPr marL="914430" indent="0">
              <a:buNone/>
              <a:defRPr sz="1000"/>
            </a:lvl3pPr>
            <a:lvl4pPr marL="1371645" indent="0">
              <a:buNone/>
              <a:defRPr sz="900"/>
            </a:lvl4pPr>
            <a:lvl5pPr marL="1828861" indent="0">
              <a:buNone/>
              <a:defRPr sz="900"/>
            </a:lvl5pPr>
            <a:lvl6pPr marL="2286076" indent="0">
              <a:buNone/>
              <a:defRPr sz="900"/>
            </a:lvl6pPr>
            <a:lvl7pPr marL="2743291" indent="0">
              <a:buNone/>
              <a:defRPr sz="900"/>
            </a:lvl7pPr>
            <a:lvl8pPr marL="3200506" indent="0">
              <a:buNone/>
              <a:defRPr sz="900"/>
            </a:lvl8pPr>
            <a:lvl9pPr marL="365772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5FB98A-B6BA-4FA5-B9D6-5EB520A1F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6" y="6321315"/>
            <a:ext cx="531810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5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0" y="0"/>
            <a:ext cx="12188825" cy="6858000"/>
            <a:chOff x="-1" y="0"/>
            <a:chExt cx="12188825" cy="6858000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4164514" y="6705600"/>
              <a:ext cx="8024310" cy="152400"/>
            </a:xfrm>
            <a:prstGeom prst="rect">
              <a:avLst/>
            </a:prstGeom>
            <a:gradFill rotWithShape="0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1680956" y="1981200"/>
              <a:ext cx="507868" cy="4267200"/>
            </a:xfrm>
            <a:prstGeom prst="rect">
              <a:avLst/>
            </a:prstGeom>
            <a:gradFill rotWithShape="0"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-1" y="5257800"/>
              <a:ext cx="609441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-1" y="5410200"/>
              <a:ext cx="609441" cy="14478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11680956" y="0"/>
              <a:ext cx="507868" cy="1981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7618015" y="0"/>
              <a:ext cx="4062942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3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609440" y="304800"/>
              <a:ext cx="711015" cy="762000"/>
            </a:xfrm>
            <a:prstGeom prst="rect">
              <a:avLst/>
            </a:prstGeom>
            <a:solidFill>
              <a:schemeClr val="bg2">
                <a:lumMod val="50000"/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-1" y="1066800"/>
              <a:ext cx="609441" cy="4191000"/>
            </a:xfrm>
            <a:prstGeom prst="rect">
              <a:avLst/>
            </a:prstGeom>
            <a:gradFill rotWithShape="0">
              <a:gsLst>
                <a:gs pos="0">
                  <a:schemeClr val="bg2">
                    <a:lumMod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-1" y="304800"/>
              <a:ext cx="609441" cy="76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-1" y="0"/>
              <a:ext cx="1320456" cy="30480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1320455" y="0"/>
              <a:ext cx="629756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sz="2399">
                <a:latin typeface="굴림" pitchFamily="50" charset="-127"/>
              </a:endParaRP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V="1">
              <a:off x="609440" y="304800"/>
              <a:ext cx="0" cy="6553200"/>
            </a:xfrm>
            <a:prstGeom prst="line">
              <a:avLst/>
            </a:prstGeom>
            <a:noFill/>
            <a:ln w="762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609440" y="6705600"/>
              <a:ext cx="11579384" cy="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 flipV="1">
              <a:off x="11680956" y="0"/>
              <a:ext cx="0" cy="670560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-1" y="304800"/>
              <a:ext cx="12188825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H="1">
              <a:off x="7618015" y="457200"/>
              <a:ext cx="4570809" cy="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V="1">
              <a:off x="7618015" y="0"/>
              <a:ext cx="0" cy="45720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11680956" y="1981200"/>
              <a:ext cx="5078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>
              <a:off x="1320455" y="0"/>
              <a:ext cx="0" cy="106680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 flipH="1">
              <a:off x="-1" y="1066800"/>
              <a:ext cx="1320456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H="1">
              <a:off x="-1" y="5257800"/>
              <a:ext cx="609441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 flipH="1">
              <a:off x="-1" y="5410200"/>
              <a:ext cx="609441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7950" y="6172206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9012" y="6172206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A0C8FF6-8867-4D16-B317-2B9F7CCBB587}" type="datetime1">
              <a:rPr lang="en-US" smtClean="0"/>
              <a:t>9/14/2020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7016" y="6321315"/>
            <a:ext cx="531810" cy="30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2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30" rtl="0" eaLnBrk="1" latinLnBrk="0" hangingPunct="1">
        <a:lnSpc>
          <a:spcPct val="90000"/>
        </a:lnSpc>
        <a:spcBef>
          <a:spcPct val="0"/>
        </a:spcBef>
        <a:buNone/>
        <a:defRPr sz="320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3845" indent="-223845" algn="l" defTabSz="914430" rtl="0" eaLnBrk="1" latinLnBrk="0" hangingPunct="1">
        <a:lnSpc>
          <a:spcPct val="90000"/>
        </a:lnSpc>
        <a:spcBef>
          <a:spcPts val="18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37" indent="-223845" algn="l" defTabSz="914430" rtl="0" eaLnBrk="1" latinLnBrk="0" hangingPunct="1">
        <a:lnSpc>
          <a:spcPct val="90000"/>
        </a:lnSpc>
        <a:spcBef>
          <a:spcPts val="800"/>
        </a:spcBef>
        <a:buClr>
          <a:schemeClr val="accent2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88" indent="-171456" algn="l" defTabSz="91443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820" indent="-173043" algn="l" defTabSz="91443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129" indent="-173043" algn="l" defTabSz="91443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800" indent="-173742" algn="l" defTabSz="91443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551" indent="-173742" algn="l" defTabSz="91443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304" indent="-173742" algn="l" defTabSz="91443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8056" indent="-173742" algn="l" defTabSz="91443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6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6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itahu@cs.nthu.edu.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uzzorange.com/techorange/2017/08/29/lindy-on-programming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microsoft.com/zh-tw/cpp/build/vscpp-step-0-installation?view=vs-2019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Homebrew/install/master/install?fbclid=IwAR3PvSaSj59nLECLd1p2IoLkx6ktdBhjjwwtFO9L7NrBk9dOzaUC9tkk7dw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formationisbeautifulawards.com/showcase/4348-a-history-of-programming-language" TargetMode="Externa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 to Programming (I)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/>
              <a:t>Unit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EC10D2-2D69-439B-ABBA-B0E65F1286AD}"/>
              </a:ext>
            </a:extLst>
          </p:cNvPr>
          <p:cNvSpPr/>
          <p:nvPr/>
        </p:nvSpPr>
        <p:spPr>
          <a:xfrm>
            <a:off x="1598612" y="5486400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/>
              <a:t>Min-Chun Hu</a:t>
            </a:r>
          </a:p>
          <a:p>
            <a:r>
              <a:rPr lang="en-US" sz="2000"/>
              <a:t>CS, NTHU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763292-BB2A-45CD-949A-1ABFA071DECA}"/>
              </a:ext>
            </a:extLst>
          </p:cNvPr>
          <p:cNvSpPr/>
          <p:nvPr/>
        </p:nvSpPr>
        <p:spPr>
          <a:xfrm>
            <a:off x="3427412" y="6259095"/>
            <a:ext cx="8474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slides are modified based on the course slides of Prof. </a:t>
            </a:r>
            <a:r>
              <a:rPr lang="en-US" sz="1600" dirty="0"/>
              <a:t>Shun-Ren Yang.</a:t>
            </a:r>
            <a:endParaRPr lang="en-US" dirty="0"/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E5D7E354-6E67-4542-8494-D917C5DE39CD}"/>
              </a:ext>
            </a:extLst>
          </p:cNvPr>
          <p:cNvSpPr txBox="1">
            <a:spLocks/>
          </p:cNvSpPr>
          <p:nvPr/>
        </p:nvSpPr>
        <p:spPr>
          <a:xfrm>
            <a:off x="3351212" y="5530849"/>
            <a:ext cx="2667000" cy="33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3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Arial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5" indent="0" algn="ctr" defTabSz="91443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30" indent="0" algn="ctr" defTabSz="91443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45" indent="0" algn="ctr" defTabSz="91443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61" indent="0" algn="ctr" defTabSz="91443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76" indent="0" algn="ctr" defTabSz="91443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91" indent="0" algn="ctr" defTabSz="91443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506" indent="0" algn="ctr" defTabSz="91443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721" indent="0" algn="ctr" defTabSz="91443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>
                <a:hlinkClick r:id="rId3"/>
              </a:rPr>
              <a:t>anitahu@cs.nthu.edu.tw</a:t>
            </a:r>
            <a:endParaRPr lang="en-US" altLang="zh-TW" sz="160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00B2C3-6770-4920-BA76-5E936C16C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2" y="6324600"/>
            <a:ext cx="531813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6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Which Language to Learn</a:t>
            </a:r>
            <a:r>
              <a:rPr lang="en-US" altLang="zh-TW">
                <a:latin typeface="+mj-ea"/>
              </a:rPr>
              <a:t>?</a:t>
            </a:r>
            <a:endParaRPr lang="zh-TW" altLang="en-US">
              <a:latin typeface="+mj-e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2A787-CDCF-46D3-85DD-5559FD453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50625"/>
          <a:stretch/>
        </p:blipFill>
        <p:spPr>
          <a:xfrm>
            <a:off x="1656973" y="1733112"/>
            <a:ext cx="8874878" cy="46240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80856" y="6357183"/>
            <a:ext cx="4690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DAEDEF">
                    <a:lumMod val="50000"/>
                  </a:srgbClr>
                </a:solidFill>
                <a:latin typeface="Times" panose="02020603060405020304" pitchFamily="18" charset="0"/>
                <a:cs typeface="Lucida Sans Unicode"/>
              </a:rPr>
              <a:t>[Ref</a:t>
            </a:r>
            <a:r>
              <a:rPr lang="en-US" altLang="zh-TW" dirty="0">
                <a:solidFill>
                  <a:srgbClr val="DAEDEF">
                    <a:lumMod val="50000"/>
                  </a:srgbClr>
                </a:solidFill>
                <a:latin typeface="Times" panose="02020603060405020304" pitchFamily="18" charset="0"/>
                <a:cs typeface="Lucida Sans Unicode"/>
              </a:rPr>
              <a:t>] http://carlcheo.com/startcoding</a:t>
            </a:r>
            <a:endParaRPr lang="zh-TW" altLang="en-US" dirty="0">
              <a:solidFill>
                <a:srgbClr val="DAEDEF">
                  <a:lumMod val="50000"/>
                </a:srgbClr>
              </a:solidFill>
              <a:latin typeface="Times" panose="02020603060405020304" pitchFamily="18" charset="0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144561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Which language to Learn</a:t>
            </a:r>
            <a:r>
              <a:rPr lang="en-US" altLang="zh-TW">
                <a:latin typeface="+mj-ea"/>
              </a:rPr>
              <a:t>?</a:t>
            </a:r>
            <a:endParaRPr lang="zh-TW" altLang="en-US">
              <a:latin typeface="+mj-e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ED786-5F6F-4FFB-AB10-02A982290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15" b="17778"/>
          <a:stretch/>
        </p:blipFill>
        <p:spPr>
          <a:xfrm>
            <a:off x="794601" y="1981200"/>
            <a:ext cx="10599622" cy="39128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506686" y="5955268"/>
            <a:ext cx="3949926" cy="366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DAEDEF">
                    <a:lumMod val="50000"/>
                  </a:srgbClr>
                </a:solidFill>
                <a:latin typeface="Times" panose="02020603060405020304" pitchFamily="18" charset="0"/>
                <a:cs typeface="Lucida Sans Unicode"/>
              </a:rPr>
              <a:t>[Ref] http://carlcheo.com/startcoding</a:t>
            </a:r>
            <a:endParaRPr lang="zh-TW" altLang="en-US" dirty="0">
              <a:solidFill>
                <a:srgbClr val="DAEDEF">
                  <a:lumMod val="50000"/>
                </a:srgbClr>
              </a:solidFill>
              <a:latin typeface="Times" panose="02020603060405020304" pitchFamily="18" charset="0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36274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393C48-6C37-4C44-B4B3-9C9EB17C3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Which language can survive longer</a:t>
            </a:r>
            <a:r>
              <a:rPr lang="en-US" altLang="zh-TW">
                <a:latin typeface="+mj-ea"/>
              </a:rPr>
              <a:t>?</a:t>
            </a:r>
            <a:endParaRPr lang="zh-TW" altLang="en-US">
              <a:latin typeface="+mj-e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C127F-A2FC-45B1-BB62-C55815D59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9C3023F-736E-4A3B-89AF-1CEBBEE0199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584" y="1779543"/>
            <a:ext cx="3816953" cy="4392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92FD415-5003-42D4-BE8E-EBA7185F568A}"/>
              </a:ext>
            </a:extLst>
          </p:cNvPr>
          <p:cNvSpPr/>
          <p:nvPr/>
        </p:nvSpPr>
        <p:spPr>
          <a:xfrm>
            <a:off x="1979612" y="6323111"/>
            <a:ext cx="8534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hlinkClick r:id="rId4"/>
              </a:rPr>
              <a:t>https://buzzorange.com/techorange/2017/08/29/lindy-on-programming/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618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9DC0-0CF0-4DAA-9498-BA8592C5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7D8235-2729-4028-BE36-3D8431606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13AF0A-3576-4AB1-B798-F77588132D19}"/>
              </a:ext>
            </a:extLst>
          </p:cNvPr>
          <p:cNvSpPr txBox="1"/>
          <p:nvPr/>
        </p:nvSpPr>
        <p:spPr>
          <a:xfrm>
            <a:off x="1014248" y="6010276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dirty="0"/>
              <a:t>高鼎揚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5401E8-5D33-49A7-95D1-AF6E092CCCA9}"/>
              </a:ext>
            </a:extLst>
          </p:cNvPr>
          <p:cNvSpPr txBox="1"/>
          <p:nvPr/>
        </p:nvSpPr>
        <p:spPr>
          <a:xfrm>
            <a:off x="3111613" y="6010276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dirty="0"/>
              <a:t>張堂真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7F6177-01D9-43D3-9436-DAA0020DD72E}"/>
              </a:ext>
            </a:extLst>
          </p:cNvPr>
          <p:cNvSpPr txBox="1"/>
          <p:nvPr/>
        </p:nvSpPr>
        <p:spPr>
          <a:xfrm>
            <a:off x="7306343" y="6010276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dirty="0"/>
              <a:t>蔣立元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0B5230-02D4-49A5-A80D-622F93A70F0D}"/>
              </a:ext>
            </a:extLst>
          </p:cNvPr>
          <p:cNvSpPr txBox="1"/>
          <p:nvPr/>
        </p:nvSpPr>
        <p:spPr>
          <a:xfrm>
            <a:off x="6177806" y="3640294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dirty="0"/>
              <a:t>黃琮耀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12297A-3AB3-4145-8685-14C73607B450}"/>
              </a:ext>
            </a:extLst>
          </p:cNvPr>
          <p:cNvSpPr txBox="1"/>
          <p:nvPr/>
        </p:nvSpPr>
        <p:spPr>
          <a:xfrm>
            <a:off x="8685216" y="860744"/>
            <a:ext cx="29718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000" b="1" dirty="0"/>
              <a:t>Office Hour:</a:t>
            </a:r>
            <a:r>
              <a:rPr lang="zh-TW" altLang="en-US" sz="2000" b="1" dirty="0"/>
              <a:t>  </a:t>
            </a:r>
            <a:r>
              <a:rPr lang="en-US" dirty="0"/>
              <a:t>TBA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001E3-48D0-45DD-ADFD-FD45BEA398E8}"/>
              </a:ext>
            </a:extLst>
          </p:cNvPr>
          <p:cNvSpPr txBox="1"/>
          <p:nvPr/>
        </p:nvSpPr>
        <p:spPr>
          <a:xfrm>
            <a:off x="1983076" y="3640294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dirty="0"/>
              <a:t>李侑霖</a:t>
            </a:r>
            <a:endParaRPr lang="en-US" dirty="0"/>
          </a:p>
        </p:txBody>
      </p:sp>
      <p:pic>
        <p:nvPicPr>
          <p:cNvPr id="29" name="Picture 28" descr="A picture containing person, indoor, wall, sitting&#10;&#10;Description automatically generated">
            <a:extLst>
              <a:ext uri="{FF2B5EF4-FFF2-40B4-BE49-F238E27FC236}">
                <a16:creationId xmlns:a16="http://schemas.microsoft.com/office/drawing/2014/main" id="{04998831-94F2-4ABB-829D-8B882CDD62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675" y="1915545"/>
            <a:ext cx="1512000" cy="1512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7B26B2-62A6-414B-BE96-A7FE51D70173}"/>
              </a:ext>
            </a:extLst>
          </p:cNvPr>
          <p:cNvSpPr txBox="1"/>
          <p:nvPr/>
        </p:nvSpPr>
        <p:spPr>
          <a:xfrm>
            <a:off x="4080441" y="3640294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dirty="0"/>
              <a:t>古慶宸</a:t>
            </a:r>
            <a:r>
              <a:rPr lang="en-US" altLang="zh-TW" dirty="0"/>
              <a:t>(English)</a:t>
            </a:r>
            <a:endParaRPr lang="en-US" dirty="0"/>
          </a:p>
        </p:txBody>
      </p:sp>
      <p:pic>
        <p:nvPicPr>
          <p:cNvPr id="2050" name="Picture 2" descr="http://mislab.cs.nthu.edu.tw/images/member/calvin_ku.jpg">
            <a:extLst>
              <a:ext uri="{FF2B5EF4-FFF2-40B4-BE49-F238E27FC236}">
                <a16:creationId xmlns:a16="http://schemas.microsoft.com/office/drawing/2014/main" id="{924A589B-D2C2-4BF0-AB93-E041BF8A1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50" y="1915546"/>
            <a:ext cx="1511914" cy="15119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5">
            <a:extLst>
              <a:ext uri="{FF2B5EF4-FFF2-40B4-BE49-F238E27FC236}">
                <a16:creationId xmlns:a16="http://schemas.microsoft.com/office/drawing/2014/main" id="{5945BF10-7114-40DD-BADE-C533BF1337D5}"/>
              </a:ext>
            </a:extLst>
          </p:cNvPr>
          <p:cNvSpPr txBox="1"/>
          <p:nvPr/>
        </p:nvSpPr>
        <p:spPr>
          <a:xfrm>
            <a:off x="8275171" y="3640294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dirty="0"/>
              <a:t>張景翔</a:t>
            </a:r>
            <a:endParaRPr lang="en-US" dirty="0"/>
          </a:p>
        </p:txBody>
      </p:sp>
      <p:sp>
        <p:nvSpPr>
          <p:cNvPr id="33" name="TextBox 25">
            <a:extLst>
              <a:ext uri="{FF2B5EF4-FFF2-40B4-BE49-F238E27FC236}">
                <a16:creationId xmlns:a16="http://schemas.microsoft.com/office/drawing/2014/main" id="{1EDE710C-4A1E-4DD6-9862-D4B3659C1B4F}"/>
              </a:ext>
            </a:extLst>
          </p:cNvPr>
          <p:cNvSpPr txBox="1"/>
          <p:nvPr/>
        </p:nvSpPr>
        <p:spPr>
          <a:xfrm>
            <a:off x="9403709" y="6010276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dirty="0"/>
              <a:t>陳昱丞</a:t>
            </a:r>
            <a:endParaRPr lang="en-US" dirty="0"/>
          </a:p>
        </p:txBody>
      </p:sp>
      <p:pic>
        <p:nvPicPr>
          <p:cNvPr id="34" name="Picture 2" descr="ãuser iconãçåçæå°çµæ">
            <a:extLst>
              <a:ext uri="{FF2B5EF4-FFF2-40B4-BE49-F238E27FC236}">
                <a16:creationId xmlns:a16="http://schemas.microsoft.com/office/drawing/2014/main" id="{8880C535-9E71-46F1-84F9-E45DA2C1F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409" y="4284640"/>
            <a:ext cx="1512000" cy="1512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E673AD7-359C-4BC3-A79F-5A51E732C762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2461" t="23895" r="31826" b="10391"/>
          <a:stretch/>
        </p:blipFill>
        <p:spPr>
          <a:xfrm>
            <a:off x="1248848" y="4284641"/>
            <a:ext cx="1512000" cy="1512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52" name="Picture 4" descr="https://scontent-hkt1-1.xx.fbcdn.net/v/t1.0-1/1618396_812358135453095_1422352057635420662_n.jpg?_nc_cat=100&amp;_nc_sid=dbb9e7&amp;_nc_ohc=TByRrBZ2yVoAX_uJuy9&amp;_nc_ht=scontent-hkt1-1.xx&amp;oh=ada6f02c45afb2766f091dd427a07093&amp;oe=5F846968">
            <a:extLst>
              <a:ext uri="{FF2B5EF4-FFF2-40B4-BE49-F238E27FC236}">
                <a16:creationId xmlns:a16="http://schemas.microsoft.com/office/drawing/2014/main" id="{C71D54D5-ABBF-4C88-B375-DE0AEEFAC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98" y="1930925"/>
            <a:ext cx="1512000" cy="1512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5DC1312-81FF-4CF7-8566-F9B283D12604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1" t="12220" r="11702" b="22416"/>
          <a:stretch/>
        </p:blipFill>
        <p:spPr>
          <a:xfrm>
            <a:off x="3371422" y="4284641"/>
            <a:ext cx="1512000" cy="1512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68E8BBD-7E76-4729-A00F-7499A8AF806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322" b="10097"/>
          <a:stretch/>
        </p:blipFill>
        <p:spPr>
          <a:xfrm>
            <a:off x="5493996" y="4284641"/>
            <a:ext cx="1512000" cy="1512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5" name="TextBox 25">
            <a:extLst>
              <a:ext uri="{FF2B5EF4-FFF2-40B4-BE49-F238E27FC236}">
                <a16:creationId xmlns:a16="http://schemas.microsoft.com/office/drawing/2014/main" id="{C2B5DFCE-5E17-4A02-99A8-D2D829856172}"/>
              </a:ext>
            </a:extLst>
          </p:cNvPr>
          <p:cNvSpPr txBox="1"/>
          <p:nvPr/>
        </p:nvSpPr>
        <p:spPr>
          <a:xfrm>
            <a:off x="5208978" y="6010276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dirty="0"/>
              <a:t>林庭葳</a:t>
            </a:r>
            <a:endParaRPr 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CC3C5FC-6A5F-41F5-ABF4-9A9ECE7B94B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920" r="14309" b="24231"/>
          <a:stretch/>
        </p:blipFill>
        <p:spPr>
          <a:xfrm>
            <a:off x="6462824" y="1909936"/>
            <a:ext cx="1512000" cy="1512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54" name="Picture 6" descr="https://scontent-hkt1-1.xx.fbcdn.net/v/t1.0-1/94775053_3220443491320175_5232392235324014592_o.jpg?_nc_cat=108&amp;_nc_sid=dbb9e7&amp;_nc_ohc=0qvsVDGF7GIAX-cjo8a&amp;_nc_oc=AQlIX1FFzcWxmIOesaRz1K5QZRJ_FJ1fLxrvauAu3gCc7iBfME24EQXX2bVojMM16bs&amp;_nc_ht=scontent-hkt1-1.xx&amp;oh=04cdbbd8c7aa5d789fd9274280f8b4c8&amp;oe=5F83CA23">
            <a:extLst>
              <a:ext uri="{FF2B5EF4-FFF2-40B4-BE49-F238E27FC236}">
                <a16:creationId xmlns:a16="http://schemas.microsoft.com/office/drawing/2014/main" id="{82576F22-C4C1-4F96-B048-9016B3389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8" t="30000" r="40692" b="48979"/>
          <a:stretch/>
        </p:blipFill>
        <p:spPr bwMode="auto">
          <a:xfrm>
            <a:off x="7616570" y="4284641"/>
            <a:ext cx="1443264" cy="14415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57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844FD0-E792-4EDF-9B2F-AEEBCC7F60AB}"/>
              </a:ext>
            </a:extLst>
          </p:cNvPr>
          <p:cNvSpPr/>
          <p:nvPr/>
        </p:nvSpPr>
        <p:spPr>
          <a:xfrm>
            <a:off x="827670" y="2186654"/>
            <a:ext cx="3428998" cy="3959115"/>
          </a:xfrm>
          <a:prstGeom prst="roundRect">
            <a:avLst>
              <a:gd name="adj" fmla="val 9495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Syllabus</a:t>
            </a:r>
            <a:endParaRPr lang="zh-TW" altLang="en-US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552047"/>
              </p:ext>
            </p:extLst>
          </p:nvPr>
        </p:nvGraphicFramePr>
        <p:xfrm>
          <a:off x="4418012" y="533400"/>
          <a:ext cx="7125481" cy="6056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8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4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/>
                        <a:t>Date</a:t>
                      </a:r>
                      <a:endParaRPr lang="zh-TW" altLang="en-US" sz="1400"/>
                    </a:p>
                  </a:txBody>
                  <a:tcPr marL="119393" marR="1193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/>
                        <a:t>Course</a:t>
                      </a:r>
                      <a:endParaRPr lang="zh-TW" altLang="en-US" sz="1400"/>
                    </a:p>
                  </a:txBody>
                  <a:tcPr marL="119393" marR="11939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4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9/14</a:t>
                      </a:r>
                      <a:endParaRPr lang="zh-TW" altLang="en-US" sz="1400" dirty="0"/>
                    </a:p>
                  </a:txBody>
                  <a:tcPr marL="119393" marR="119393"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/>
                        <a:t>Syllabus &amp; Introduction</a:t>
                      </a:r>
                      <a:endParaRPr lang="zh-TW" altLang="en-US" sz="1400"/>
                    </a:p>
                  </a:txBody>
                  <a:tcPr marL="119393" marR="11939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6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Before Midterm (I)</a:t>
                      </a:r>
                    </a:p>
                  </a:txBody>
                  <a:tcPr marL="119393" marR="1193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and C</a:t>
                      </a:r>
                      <a:br>
                        <a:rPr lang="en-US" sz="1400"/>
                      </a:b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Formatted </a:t>
                      </a:r>
                      <a:r>
                        <a:rPr lang="en-US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Input/Output</a:t>
                      </a:r>
                      <a:endParaRPr lang="en-US" sz="14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Operators, ex</a:t>
                      </a:r>
                      <a:r>
                        <a:rPr lang="en-US" sz="1400"/>
                        <a:t>pressions, and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Control Statements: Looping, Branching</a:t>
                      </a:r>
                      <a:endParaRPr lang="zh-TW" altLang="en-US" sz="1400" kern="1200" baseline="0">
                        <a:solidFill>
                          <a:srgbClr val="FF66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Character I/O and Redirection</a:t>
                      </a:r>
                      <a:endParaRPr lang="zh-TW" altLang="en-US" sz="140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Functions</a:t>
                      </a:r>
                      <a:endParaRPr lang="zh-TW" altLang="en-US" sz="1400" kern="120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393" marR="11939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482">
                <a:tc>
                  <a:txBody>
                    <a:bodyPr/>
                    <a:lstStyle/>
                    <a:p>
                      <a:pPr marL="0" marR="0" lvl="0" indent="0" algn="ctr" defTabSz="914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rgbClr val="00B050"/>
                          </a:solidFill>
                        </a:rPr>
                        <a:t>11/2</a:t>
                      </a:r>
                    </a:p>
                  </a:txBody>
                  <a:tcPr marL="119393" marR="1193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rgbClr val="00B050"/>
                          </a:solidFill>
                        </a:rPr>
                        <a:t>Midterm Exam on PC (I)</a:t>
                      </a:r>
                      <a:endParaRPr lang="en-US" altLang="zh-TW" sz="1400" dirty="0"/>
                    </a:p>
                  </a:txBody>
                  <a:tcPr marL="119393" marR="11939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2754">
                <a:tc>
                  <a:txBody>
                    <a:bodyPr/>
                    <a:lstStyle/>
                    <a:p>
                      <a:pPr marL="0" marR="0" lvl="0" indent="0" algn="ctr" defTabSz="914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Before Midterm (I)</a:t>
                      </a:r>
                    </a:p>
                  </a:txBody>
                  <a:tcPr marL="119393" marR="11939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Recursion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Arrays and Pointers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String Functions</a:t>
                      </a:r>
                      <a:br>
                        <a:rPr lang="en-US" sz="1400"/>
                      </a:br>
                      <a:r>
                        <a:rPr lang="en-US" sz="1400"/>
                        <a:t>File </a:t>
                      </a:r>
                      <a:r>
                        <a:rPr lang="en-US" sz="1400" err="1"/>
                        <a:t>Input/Output</a:t>
                      </a:r>
                      <a:br>
                        <a:rPr lang="en-US" sz="1400"/>
                      </a:br>
                      <a:r>
                        <a:rPr lang="en-US" sz="1400"/>
                        <a:t>Bit Manipulation</a:t>
                      </a:r>
                    </a:p>
                  </a:txBody>
                  <a:tcPr marL="119393" marR="119393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4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B050"/>
                          </a:solidFill>
                        </a:rPr>
                        <a:t>12/7</a:t>
                      </a:r>
                      <a:endParaRPr lang="zh-TW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 marL="119393" marR="1193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rgbClr val="00B050"/>
                          </a:solidFill>
                        </a:rPr>
                        <a:t>Midterm </a:t>
                      </a:r>
                      <a:r>
                        <a:rPr lang="en-US" altLang="zh-TW" sz="1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ritten </a:t>
                      </a:r>
                      <a:r>
                        <a:rPr lang="en-US" altLang="zh-TW" sz="1400" dirty="0">
                          <a:solidFill>
                            <a:srgbClr val="00B050"/>
                          </a:solidFill>
                        </a:rPr>
                        <a:t>Exam</a:t>
                      </a:r>
                      <a:endParaRPr lang="en-US" altLang="zh-TW" sz="1400" dirty="0"/>
                    </a:p>
                  </a:txBody>
                  <a:tcPr marL="119393" marR="119393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482">
                <a:tc>
                  <a:txBody>
                    <a:bodyPr/>
                    <a:lstStyle/>
                    <a:p>
                      <a:pPr marL="0" marR="0" lvl="0" indent="0" algn="ctr" defTabSz="914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rgbClr val="00B050"/>
                          </a:solidFill>
                        </a:rPr>
                        <a:t>12/14</a:t>
                      </a:r>
                      <a:endParaRPr lang="zh-TW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 marL="119393" marR="1193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solidFill>
                            <a:srgbClr val="00B050"/>
                          </a:solidFill>
                        </a:rPr>
                        <a:t>Midterm Exam on PC (II)</a:t>
                      </a:r>
                      <a:endParaRPr lang="en-US" altLang="zh-TW" sz="1400"/>
                    </a:p>
                  </a:txBody>
                  <a:tcPr marL="119393" marR="119393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9482">
                <a:tc>
                  <a:txBody>
                    <a:bodyPr/>
                    <a:lstStyle/>
                    <a:p>
                      <a:pPr marL="0" marR="0" lvl="0" indent="0" algn="ctr" defTabSz="914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12/19 or 20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119393" marR="1193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solidFill>
                            <a:srgbClr val="FF0000"/>
                          </a:solidFill>
                        </a:rPr>
                        <a:t>Hackathon !</a:t>
                      </a:r>
                    </a:p>
                  </a:txBody>
                  <a:tcPr marL="119393" marR="119393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421">
                <a:tc>
                  <a:txBody>
                    <a:bodyPr/>
                    <a:lstStyle/>
                    <a:p>
                      <a:pPr marL="0" marR="0" lvl="0" indent="0" algn="ctr" defTabSz="914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Before Final</a:t>
                      </a:r>
                    </a:p>
                  </a:txBody>
                  <a:tcPr marL="119393" marR="1193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Memory Management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Structures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The C Preprocessor and the C Library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Advanced Data Representations</a:t>
                      </a:r>
                      <a:endParaRPr lang="en-US" altLang="zh-TW" sz="1400" dirty="0"/>
                    </a:p>
                  </a:txBody>
                  <a:tcPr marL="119393" marR="119393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4421">
                <a:tc>
                  <a:txBody>
                    <a:bodyPr/>
                    <a:lstStyle/>
                    <a:p>
                      <a:pPr marL="0" marR="0" lvl="0" indent="0" algn="ctr" defTabSz="9144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rgbClr val="00B050"/>
                          </a:solidFill>
                        </a:rPr>
                        <a:t>1/18</a:t>
                      </a:r>
                      <a:endParaRPr lang="zh-TW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 marL="119393" marR="1193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rgbClr val="00B050"/>
                          </a:solidFill>
                        </a:rPr>
                        <a:t>Final Exam on PC</a:t>
                      </a:r>
                      <a:endParaRPr lang="zh-TW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 marL="119393" marR="119393" anchor="ctr"/>
                </a:tc>
                <a:extLst>
                  <a:ext uri="{0D108BD9-81ED-4DB2-BD59-A6C34878D82A}">
                    <a16:rowId xmlns:a16="http://schemas.microsoft.com/office/drawing/2014/main" val="228827913"/>
                  </a:ext>
                </a:extLst>
              </a:tr>
            </a:tbl>
          </a:graphicData>
        </a:graphic>
      </p:graphicFrame>
      <p:sp>
        <p:nvSpPr>
          <p:cNvPr id="8" name="投影片編號版面配置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CCEF6-F328-43F2-9DD1-851B4E2F2E0A}" type="slidenum">
              <a:rPr lang="en-US" altLang="zh-TW" smtClean="0"/>
              <a:pPr/>
              <a:t>14</a:t>
            </a:fld>
            <a:endParaRPr lang="en-US" altLang="zh-TW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D98676-6883-4CC8-9E6A-0071DAFC382B}"/>
              </a:ext>
            </a:extLst>
          </p:cNvPr>
          <p:cNvSpPr/>
          <p:nvPr/>
        </p:nvSpPr>
        <p:spPr>
          <a:xfrm>
            <a:off x="836612" y="1908398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/>
            </a:b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3A6D82-6ABB-4826-B807-D2E8793A71E0}"/>
              </a:ext>
            </a:extLst>
          </p:cNvPr>
          <p:cNvSpPr txBox="1">
            <a:spLocks/>
          </p:cNvSpPr>
          <p:nvPr/>
        </p:nvSpPr>
        <p:spPr>
          <a:xfrm>
            <a:off x="884432" y="2895600"/>
            <a:ext cx="3428998" cy="3276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3845" indent="-223845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37" indent="-223845" algn="l" defTabSz="91443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88" indent="-171456" algn="l" defTabSz="91443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820" indent="-173043" algn="l" defTabSz="91443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129" indent="-173043" algn="l" defTabSz="91443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800" indent="-173742" algn="l" defTabSz="91443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551" indent="-173742" algn="l" defTabSz="91443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304" indent="-173742" algn="l" defTabSz="91443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8056" indent="-173742" algn="l" defTabSz="91443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Online judge labs (15%)</a:t>
            </a:r>
          </a:p>
          <a:p>
            <a:pPr lvl="1"/>
            <a:r>
              <a:rPr lang="en-US" sz="1600" dirty="0"/>
              <a:t>every week (lab1 ~12) </a:t>
            </a:r>
          </a:p>
          <a:p>
            <a:pPr lvl="1"/>
            <a:r>
              <a:rPr lang="en-US" sz="1600" dirty="0"/>
              <a:t>The highest 10 scores among 12 labs</a:t>
            </a:r>
          </a:p>
          <a:p>
            <a:r>
              <a:rPr lang="en-US" sz="1800" dirty="0"/>
              <a:t>One written exam (10%)</a:t>
            </a:r>
          </a:p>
          <a:p>
            <a:r>
              <a:rPr lang="en-US" sz="1800" dirty="0"/>
              <a:t>Two midterm online exams (10% + 20%)</a:t>
            </a:r>
          </a:p>
          <a:p>
            <a:r>
              <a:rPr lang="en-US" sz="1800" dirty="0"/>
              <a:t>One final online exam (30%)</a:t>
            </a:r>
          </a:p>
          <a:p>
            <a:r>
              <a:rPr lang="en-US" sz="1800" dirty="0"/>
              <a:t>Final project (15%)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FDAC56-3552-4A84-B367-953B993CEA15}"/>
              </a:ext>
            </a:extLst>
          </p:cNvPr>
          <p:cNvSpPr/>
          <p:nvPr/>
        </p:nvSpPr>
        <p:spPr>
          <a:xfrm>
            <a:off x="1665870" y="2260307"/>
            <a:ext cx="1628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Grading</a:t>
            </a:r>
          </a:p>
        </p:txBody>
      </p:sp>
    </p:spTree>
    <p:extLst>
      <p:ext uri="{BB962C8B-B14F-4D97-AF65-F5344CB8AC3E}">
        <p14:creationId xmlns:p14="http://schemas.microsoft.com/office/powerpoint/2010/main" val="263091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5DABC5-560A-430B-8F4E-A740DDE6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2020 I2P(I) Schedule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4AE8C1-2179-4266-807A-20801F9DE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8DFB65-2216-42B1-A054-403AB53D8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182FB46-18A6-444B-B3E7-6E91676B4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335" b="47020"/>
          <a:stretch/>
        </p:blipFill>
        <p:spPr>
          <a:xfrm>
            <a:off x="836613" y="1849569"/>
            <a:ext cx="4637801" cy="4092011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219D10D8-B855-4578-863F-7ECF09550DEF}"/>
              </a:ext>
            </a:extLst>
          </p:cNvPr>
          <p:cNvGrpSpPr/>
          <p:nvPr/>
        </p:nvGrpSpPr>
        <p:grpSpPr>
          <a:xfrm>
            <a:off x="5556935" y="1844674"/>
            <a:ext cx="5824800" cy="4138999"/>
            <a:chOff x="5372368" y="1671504"/>
            <a:chExt cx="5824800" cy="413899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1953582-314C-470A-AC09-ECE871FB8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749"/>
            <a:stretch/>
          </p:blipFill>
          <p:spPr>
            <a:xfrm>
              <a:off x="5372368" y="2136449"/>
              <a:ext cx="5824800" cy="3674054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AE7F2885-ECA0-439A-A51C-F1FA99799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34" b="93848"/>
            <a:stretch/>
          </p:blipFill>
          <p:spPr>
            <a:xfrm>
              <a:off x="5372369" y="1671504"/>
              <a:ext cx="5767270" cy="47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25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BF3FD-138D-4A9C-905F-82E97484E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Course Q&amp;A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44F75-5B21-4DBB-9141-A1CED05C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Take attendance</a:t>
            </a:r>
            <a:r>
              <a:rPr lang="en-US" altLang="zh-TW" sz="2400" dirty="0">
                <a:latin typeface="+mj-ea"/>
                <a:ea typeface="+mj-ea"/>
              </a:rPr>
              <a:t>?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Food</a:t>
            </a:r>
            <a:r>
              <a:rPr lang="en-US" altLang="zh-TW" sz="2400" dirty="0">
                <a:latin typeface="+mj-ea"/>
                <a:ea typeface="+mj-ea"/>
              </a:rPr>
              <a:t>?</a:t>
            </a:r>
          </a:p>
          <a:p>
            <a:pPr>
              <a:spcBef>
                <a:spcPts val="1200"/>
              </a:spcBef>
            </a:pPr>
            <a:r>
              <a:rPr lang="en-US" altLang="zh-TW" sz="2400" dirty="0" err="1"/>
              <a:t>Zzz</a:t>
            </a:r>
            <a:r>
              <a:rPr lang="en-US" altLang="zh-TW" sz="2400" dirty="0"/>
              <a:t>…</a:t>
            </a:r>
            <a:r>
              <a:rPr lang="en-US" altLang="zh-TW" sz="2400" dirty="0">
                <a:latin typeface="+mj-ea"/>
                <a:ea typeface="+mj-ea"/>
              </a:rPr>
              <a:t>?</a:t>
            </a:r>
          </a:p>
          <a:p>
            <a:pPr marL="457200" lvl="1" indent="0">
              <a:spcBef>
                <a:spcPts val="1200"/>
              </a:spcBef>
              <a:buNone/>
            </a:pPr>
            <a:endParaRPr lang="en-US" altLang="zh-TW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5372F-64B0-462D-AD16-3F7B6A1E3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360CD934-2009-4296-8A6D-08F1326C4E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7502">
            <a:off x="3325162" y="2171715"/>
            <a:ext cx="689269" cy="686206"/>
          </a:xfrm>
          <a:prstGeom prst="rect">
            <a:avLst/>
          </a:prstGeom>
        </p:spPr>
      </p:pic>
      <p:pic>
        <p:nvPicPr>
          <p:cNvPr id="7" name="圖片 7">
            <a:extLst>
              <a:ext uri="{FF2B5EF4-FFF2-40B4-BE49-F238E27FC236}">
                <a16:creationId xmlns:a16="http://schemas.microsoft.com/office/drawing/2014/main" id="{69B1E1CE-7D04-4B15-B28C-71EF591A82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6862">
            <a:off x="4602091" y="1658949"/>
            <a:ext cx="1166812" cy="684954"/>
          </a:xfrm>
          <a:prstGeom prst="rect">
            <a:avLst/>
          </a:prstGeom>
        </p:spPr>
      </p:pic>
      <p:pic>
        <p:nvPicPr>
          <p:cNvPr id="8" name="圖片 10">
            <a:extLst>
              <a:ext uri="{FF2B5EF4-FFF2-40B4-BE49-F238E27FC236}">
                <a16:creationId xmlns:a16="http://schemas.microsoft.com/office/drawing/2014/main" id="{329494EA-6EC4-4701-A561-B47CF3A95C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7502">
            <a:off x="3426539" y="2776783"/>
            <a:ext cx="454188" cy="45217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E805862-8D9A-4D9C-B735-990BB10D6772}"/>
              </a:ext>
            </a:extLst>
          </p:cNvPr>
          <p:cNvSpPr/>
          <p:nvPr/>
        </p:nvSpPr>
        <p:spPr>
          <a:xfrm>
            <a:off x="6259553" y="1816760"/>
            <a:ext cx="4253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Might do the roll call for bonus point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382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AD7E-63B2-482A-8F5E-CE882A92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Be Responsible for Yourself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5529-C4E2-43E2-96BF-D200E5D1B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Cheating or plagiarism will result in zero score </a:t>
            </a:r>
          </a:p>
          <a:p>
            <a:pPr marL="0" indent="0">
              <a:buNone/>
            </a:pPr>
            <a:r>
              <a:rPr lang="en-US" altLang="zh-TW" sz="2400" dirty="0">
                <a:sym typeface="Wingdings" panose="05000000000000000000" pitchFamily="2" charset="2"/>
              </a:rPr>
              <a:t>    </a:t>
            </a:r>
            <a:r>
              <a:rPr lang="en-US" altLang="zh-TW" sz="2400" dirty="0"/>
              <a:t> Final score=0  </a:t>
            </a:r>
          </a:p>
          <a:p>
            <a:r>
              <a:rPr lang="en-US" altLang="zh-TW" dirty="0"/>
              <a:t>Under 60 </a:t>
            </a:r>
            <a:r>
              <a:rPr lang="en-US" altLang="zh-TW" dirty="0">
                <a:latin typeface="+mj-ea"/>
                <a:ea typeface="+mj-ea"/>
              </a:rPr>
              <a:t>?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sz="2400" dirty="0">
                <a:sym typeface="Wingdings" panose="05000000000000000000" pitchFamily="2" charset="2"/>
              </a:rPr>
              <a:t>     </a:t>
            </a:r>
            <a:r>
              <a:rPr lang="en-US" altLang="zh-TW" sz="2400" dirty="0"/>
              <a:t>See you next year ~ </a:t>
            </a:r>
          </a:p>
          <a:p>
            <a:pPr marL="0" indent="0">
              <a:buNone/>
            </a:pPr>
            <a:r>
              <a:rPr lang="en-US" altLang="zh-TW" sz="2400" dirty="0"/>
              <a:t>         I will not reply any email of begging additional scores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B157B-E0FB-46CD-AD2C-24358E8D0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5" name="群組 5">
            <a:extLst>
              <a:ext uri="{FF2B5EF4-FFF2-40B4-BE49-F238E27FC236}">
                <a16:creationId xmlns:a16="http://schemas.microsoft.com/office/drawing/2014/main" id="{7C94A4B2-4765-4E5B-9EC5-B0C05F26DEB3}"/>
              </a:ext>
            </a:extLst>
          </p:cNvPr>
          <p:cNvGrpSpPr/>
          <p:nvPr/>
        </p:nvGrpSpPr>
        <p:grpSpPr>
          <a:xfrm>
            <a:off x="4200298" y="4109933"/>
            <a:ext cx="3021886" cy="2381459"/>
            <a:chOff x="1160104" y="2394120"/>
            <a:chExt cx="4038600" cy="3212757"/>
          </a:xfrm>
        </p:grpSpPr>
        <p:pic>
          <p:nvPicPr>
            <p:cNvPr id="6" name="圖片 6">
              <a:extLst>
                <a:ext uri="{FF2B5EF4-FFF2-40B4-BE49-F238E27FC236}">
                  <a16:creationId xmlns:a16="http://schemas.microsoft.com/office/drawing/2014/main" id="{D0C74935-BB5C-4722-B94F-EA48C6AC0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901"/>
            <a:stretch/>
          </p:blipFill>
          <p:spPr>
            <a:xfrm>
              <a:off x="1941809" y="3259801"/>
              <a:ext cx="2475191" cy="1481397"/>
            </a:xfrm>
            <a:prstGeom prst="rect">
              <a:avLst/>
            </a:prstGeom>
          </p:spPr>
        </p:pic>
        <p:sp>
          <p:nvSpPr>
            <p:cNvPr id="7" name="乘號 7">
              <a:extLst>
                <a:ext uri="{FF2B5EF4-FFF2-40B4-BE49-F238E27FC236}">
                  <a16:creationId xmlns:a16="http://schemas.microsoft.com/office/drawing/2014/main" id="{D19DD7CD-8E6B-4847-B4E8-668BE174DC5A}"/>
                </a:ext>
              </a:extLst>
            </p:cNvPr>
            <p:cNvSpPr/>
            <p:nvPr/>
          </p:nvSpPr>
          <p:spPr>
            <a:xfrm>
              <a:off x="1160104" y="2394120"/>
              <a:ext cx="4038600" cy="3212757"/>
            </a:xfrm>
            <a:prstGeom prst="mathMultiply">
              <a:avLst>
                <a:gd name="adj1" fmla="val 13143"/>
              </a:avLst>
            </a:prstGeom>
            <a:solidFill>
              <a:srgbClr val="C00000">
                <a:alpha val="4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676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A8880B-097E-4766-B44F-E406CBBE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Any Question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D7BD31-2BA1-4754-8954-383350097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E3397-F44D-4622-8D62-ECEAFFF97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7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F2C95-B4B1-4623-96AB-5D7904E8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Seven Steps of Programming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CD9EF9-C46D-4BD0-8030-E3A530A22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2133599"/>
            <a:ext cx="4876800" cy="400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5DD56-8609-4BAC-AD83-96C133464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614" y="6340475"/>
            <a:ext cx="990601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4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73FE7E-BD92-401A-BC68-BDB8C1A3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C Programming Language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015429-068A-4F82-B76E-4F3AB2A40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F7D8F-A1C2-497D-8332-F61821783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5FED7CAC-0405-4248-A618-C7BEC2041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Compiler and Linker</a:t>
            </a:r>
            <a:endParaRPr lang="zh-TW" altLang="en-US" dirty="0"/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F61B52F5-3976-4069-9E2C-5BFDF506F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Text editor</a:t>
            </a:r>
          </a:p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Compiler</a:t>
            </a:r>
          </a:p>
          <a:p>
            <a:pPr lvl="1"/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converts your source code to machine language code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(object code)</a:t>
            </a:r>
          </a:p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Linker</a:t>
            </a:r>
          </a:p>
          <a:p>
            <a:pPr lvl="1"/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brings together object codes into the executable file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/>
          </a:p>
        </p:txBody>
      </p:sp>
      <p:grpSp>
        <p:nvGrpSpPr>
          <p:cNvPr id="15364" name="Group 37">
            <a:extLst>
              <a:ext uri="{FF2B5EF4-FFF2-40B4-BE49-F238E27FC236}">
                <a16:creationId xmlns:a16="http://schemas.microsoft.com/office/drawing/2014/main" id="{576F1BF5-0395-475D-AEF1-164EDD6E2844}"/>
              </a:ext>
            </a:extLst>
          </p:cNvPr>
          <p:cNvGrpSpPr>
            <a:grpSpLocks/>
          </p:cNvGrpSpPr>
          <p:nvPr/>
        </p:nvGrpSpPr>
        <p:grpSpPr bwMode="auto">
          <a:xfrm>
            <a:off x="5211763" y="3567114"/>
            <a:ext cx="4875561" cy="2847975"/>
            <a:chOff x="576" y="526"/>
            <a:chExt cx="2880" cy="1682"/>
          </a:xfrm>
        </p:grpSpPr>
        <p:sp>
          <p:nvSpPr>
            <p:cNvPr id="15366" name="AutoShape 30">
              <a:extLst>
                <a:ext uri="{FF2B5EF4-FFF2-40B4-BE49-F238E27FC236}">
                  <a16:creationId xmlns:a16="http://schemas.microsoft.com/office/drawing/2014/main" id="{7042404C-6EE7-4706-BA46-255865F77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824"/>
              <a:ext cx="336" cy="280"/>
            </a:xfrm>
            <a:prstGeom prst="foldedCorner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6B9941"/>
                </a:buClr>
                <a:buFont typeface="Times" panose="02020603050405020304" pitchFamily="18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6B9941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6B994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6B9941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zh-TW" altLang="zh-TW" sz="1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67" name="AutoShape 29">
              <a:extLst>
                <a:ext uri="{FF2B5EF4-FFF2-40B4-BE49-F238E27FC236}">
                  <a16:creationId xmlns:a16="http://schemas.microsoft.com/office/drawing/2014/main" id="{C9AD91DE-429B-4447-8A1B-8862E21C8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440"/>
              <a:ext cx="336" cy="280"/>
            </a:xfrm>
            <a:prstGeom prst="foldedCorner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6B9941"/>
                </a:buClr>
                <a:buFont typeface="Times" panose="02020603050405020304" pitchFamily="18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6B9941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6B994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6B9941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zh-TW" altLang="zh-TW" sz="1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68" name="AutoShape 28">
              <a:extLst>
                <a:ext uri="{FF2B5EF4-FFF2-40B4-BE49-F238E27FC236}">
                  <a16:creationId xmlns:a16="http://schemas.microsoft.com/office/drawing/2014/main" id="{0005BA6C-3E68-4890-912B-B59C88D18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906"/>
              <a:ext cx="384" cy="302"/>
            </a:xfrm>
            <a:prstGeom prst="foldedCorner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6B9941"/>
                </a:buClr>
                <a:buFont typeface="Times" panose="02020603050405020304" pitchFamily="18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6B9941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6B994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6B9941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0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hello.exe</a:t>
              </a:r>
            </a:p>
          </p:txBody>
        </p:sp>
        <p:sp>
          <p:nvSpPr>
            <p:cNvPr id="15369" name="AutoShape 26">
              <a:extLst>
                <a:ext uri="{FF2B5EF4-FFF2-40B4-BE49-F238E27FC236}">
                  <a16:creationId xmlns:a16="http://schemas.microsoft.com/office/drawing/2014/main" id="{0A4E1E36-678E-457F-AB06-912C22854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314"/>
              <a:ext cx="384" cy="302"/>
            </a:xfrm>
            <a:prstGeom prst="foldedCorner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6B9941"/>
                </a:buClr>
                <a:buFont typeface="Times" panose="02020603050405020304" pitchFamily="18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6B9941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6B994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6B9941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0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hello.obj</a:t>
              </a:r>
            </a:p>
          </p:txBody>
        </p:sp>
        <p:sp>
          <p:nvSpPr>
            <p:cNvPr id="15370" name="AutoShape 24">
              <a:extLst>
                <a:ext uri="{FF2B5EF4-FFF2-40B4-BE49-F238E27FC236}">
                  <a16:creationId xmlns:a16="http://schemas.microsoft.com/office/drawing/2014/main" id="{3439E41F-C9BE-4CB7-9FE6-53661ABDA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738"/>
              <a:ext cx="384" cy="302"/>
            </a:xfrm>
            <a:prstGeom prst="foldedCorner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6B9941"/>
                </a:buClr>
                <a:buFont typeface="Times" panose="02020603050405020304" pitchFamily="18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6B9941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6B994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6B9941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00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hello.c</a:t>
              </a:r>
              <a:endParaRPr lang="en-US" altLang="zh-TW" sz="1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71" name="Text Box 9">
              <a:extLst>
                <a:ext uri="{FF2B5EF4-FFF2-40B4-BE49-F238E27FC236}">
                  <a16:creationId xmlns:a16="http://schemas.microsoft.com/office/drawing/2014/main" id="{7E2DFBA0-9987-48D6-B75F-41FCF7AB79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9" y="814"/>
              <a:ext cx="628" cy="164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6B9941"/>
                </a:buClr>
                <a:buFont typeface="Times" panose="02020603050405020304" pitchFamily="18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6B9941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6B994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6B9941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source code</a:t>
              </a:r>
            </a:p>
          </p:txBody>
        </p:sp>
        <p:sp>
          <p:nvSpPr>
            <p:cNvPr id="15372" name="Text Box 10">
              <a:extLst>
                <a:ext uri="{FF2B5EF4-FFF2-40B4-BE49-F238E27FC236}">
                  <a16:creationId xmlns:a16="http://schemas.microsoft.com/office/drawing/2014/main" id="{8A8ED4A0-FD99-4484-923F-33BC02FFA2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2" y="1102"/>
              <a:ext cx="1094" cy="16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6B9941"/>
                </a:buClr>
                <a:buFont typeface="Times" panose="02020603050405020304" pitchFamily="18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6B9941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6B994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6B9941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compiler (+ assembler)</a:t>
              </a:r>
            </a:p>
          </p:txBody>
        </p:sp>
        <p:sp>
          <p:nvSpPr>
            <p:cNvPr id="15373" name="Text Box 11">
              <a:extLst>
                <a:ext uri="{FF2B5EF4-FFF2-40B4-BE49-F238E27FC236}">
                  <a16:creationId xmlns:a16="http://schemas.microsoft.com/office/drawing/2014/main" id="{7312C86A-3783-46EC-BB80-795F982A2B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1390"/>
              <a:ext cx="613" cy="164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6B9941"/>
                </a:buClr>
                <a:buFont typeface="Times" panose="02020603050405020304" pitchFamily="18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6B9941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6B994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6B9941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object code</a:t>
              </a:r>
            </a:p>
          </p:txBody>
        </p:sp>
        <p:sp>
          <p:nvSpPr>
            <p:cNvPr id="15374" name="Text Box 12">
              <a:extLst>
                <a:ext uri="{FF2B5EF4-FFF2-40B4-BE49-F238E27FC236}">
                  <a16:creationId xmlns:a16="http://schemas.microsoft.com/office/drawing/2014/main" id="{58F0E05D-43B7-4EEC-BD5A-2AD05F71E1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3" y="1678"/>
              <a:ext cx="343" cy="16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6B9941"/>
                </a:buClr>
                <a:buFont typeface="Times" panose="02020603050405020304" pitchFamily="18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6B9941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6B994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6B9941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linker</a:t>
              </a:r>
            </a:p>
          </p:txBody>
        </p:sp>
        <p:sp>
          <p:nvSpPr>
            <p:cNvPr id="15375" name="Text Box 13">
              <a:extLst>
                <a:ext uri="{FF2B5EF4-FFF2-40B4-BE49-F238E27FC236}">
                  <a16:creationId xmlns:a16="http://schemas.microsoft.com/office/drawing/2014/main" id="{61ED6E21-F04A-40D7-9F73-0EF751CB11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1" y="1966"/>
              <a:ext cx="806" cy="164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6B9941"/>
                </a:buClr>
                <a:buFont typeface="Times" panose="02020603050405020304" pitchFamily="18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6B9941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6B994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6B9941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executable code</a:t>
              </a:r>
            </a:p>
          </p:txBody>
        </p:sp>
        <p:sp>
          <p:nvSpPr>
            <p:cNvPr id="15376" name="Text Box 14">
              <a:extLst>
                <a:ext uri="{FF2B5EF4-FFF2-40B4-BE49-F238E27FC236}">
                  <a16:creationId xmlns:a16="http://schemas.microsoft.com/office/drawing/2014/main" id="{F9B148FE-1ECD-41D0-BA7B-F9163A6F58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8" y="1549"/>
              <a:ext cx="619" cy="164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6B9941"/>
                </a:buClr>
                <a:buFont typeface="Times" panose="02020603050405020304" pitchFamily="18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6B9941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6B994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6B9941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library code</a:t>
              </a:r>
            </a:p>
          </p:txBody>
        </p:sp>
        <p:sp>
          <p:nvSpPr>
            <p:cNvPr id="15377" name="Text Box 15">
              <a:extLst>
                <a:ext uri="{FF2B5EF4-FFF2-40B4-BE49-F238E27FC236}">
                  <a16:creationId xmlns:a16="http://schemas.microsoft.com/office/drawing/2014/main" id="{450433F3-B052-4BE9-B827-EDC8076D03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5" y="1789"/>
              <a:ext cx="652" cy="164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6B9941"/>
                </a:buClr>
                <a:buFont typeface="Times" panose="02020603050405020304" pitchFamily="18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6B9941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6B994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6B9941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startup code</a:t>
              </a:r>
            </a:p>
          </p:txBody>
        </p:sp>
        <p:sp>
          <p:nvSpPr>
            <p:cNvPr id="15378" name="Text Box 16">
              <a:extLst>
                <a:ext uri="{FF2B5EF4-FFF2-40B4-BE49-F238E27FC236}">
                  <a16:creationId xmlns:a16="http://schemas.microsoft.com/office/drawing/2014/main" id="{7ED7C398-8E91-4E1A-8143-9E07745E65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8" y="526"/>
              <a:ext cx="550" cy="16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6B9941"/>
                </a:buClr>
                <a:buFont typeface="Times" panose="02020603050405020304" pitchFamily="18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6B9941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6B994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6B9941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B994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itchFamily="1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text editor</a:t>
              </a:r>
            </a:p>
          </p:txBody>
        </p:sp>
        <p:cxnSp>
          <p:nvCxnSpPr>
            <p:cNvPr id="15379" name="AutoShape 17">
              <a:extLst>
                <a:ext uri="{FF2B5EF4-FFF2-40B4-BE49-F238E27FC236}">
                  <a16:creationId xmlns:a16="http://schemas.microsoft.com/office/drawing/2014/main" id="{FD578537-F55D-4926-8DC9-737F51E66F1C}"/>
                </a:ext>
              </a:extLst>
            </p:cNvPr>
            <p:cNvCxnSpPr>
              <a:cxnSpLocks noChangeShapeType="1"/>
              <a:stCxn id="15378" idx="2"/>
              <a:endCxn id="15371" idx="0"/>
            </p:cNvCxnSpPr>
            <p:nvPr/>
          </p:nvCxnSpPr>
          <p:spPr bwMode="auto">
            <a:xfrm>
              <a:off x="2593" y="690"/>
              <a:ext cx="0" cy="1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80" name="AutoShape 18">
              <a:extLst>
                <a:ext uri="{FF2B5EF4-FFF2-40B4-BE49-F238E27FC236}">
                  <a16:creationId xmlns:a16="http://schemas.microsoft.com/office/drawing/2014/main" id="{B7D917BF-04A7-44CD-A4B8-4078BD91C0A0}"/>
                </a:ext>
              </a:extLst>
            </p:cNvPr>
            <p:cNvCxnSpPr>
              <a:cxnSpLocks noChangeShapeType="1"/>
              <a:stCxn id="15371" idx="2"/>
              <a:endCxn id="15372" idx="0"/>
            </p:cNvCxnSpPr>
            <p:nvPr/>
          </p:nvCxnSpPr>
          <p:spPr bwMode="auto">
            <a:xfrm>
              <a:off x="2593" y="978"/>
              <a:ext cx="316" cy="1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81" name="AutoShape 19">
              <a:extLst>
                <a:ext uri="{FF2B5EF4-FFF2-40B4-BE49-F238E27FC236}">
                  <a16:creationId xmlns:a16="http://schemas.microsoft.com/office/drawing/2014/main" id="{5CBA0567-09CD-40E0-9664-8D1BF7465895}"/>
                </a:ext>
              </a:extLst>
            </p:cNvPr>
            <p:cNvCxnSpPr>
              <a:cxnSpLocks noChangeShapeType="1"/>
              <a:stCxn id="15372" idx="2"/>
              <a:endCxn id="15373" idx="0"/>
            </p:cNvCxnSpPr>
            <p:nvPr/>
          </p:nvCxnSpPr>
          <p:spPr bwMode="auto">
            <a:xfrm flipH="1">
              <a:off x="2595" y="1266"/>
              <a:ext cx="314" cy="1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82" name="AutoShape 20">
              <a:extLst>
                <a:ext uri="{FF2B5EF4-FFF2-40B4-BE49-F238E27FC236}">
                  <a16:creationId xmlns:a16="http://schemas.microsoft.com/office/drawing/2014/main" id="{DFDF149E-327F-4AB5-8817-742A091095ED}"/>
                </a:ext>
              </a:extLst>
            </p:cNvPr>
            <p:cNvCxnSpPr>
              <a:cxnSpLocks noChangeShapeType="1"/>
              <a:stCxn id="15373" idx="2"/>
              <a:endCxn id="15374" idx="0"/>
            </p:cNvCxnSpPr>
            <p:nvPr/>
          </p:nvCxnSpPr>
          <p:spPr bwMode="auto">
            <a:xfrm>
              <a:off x="2595" y="1554"/>
              <a:ext cx="0" cy="1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83" name="AutoShape 21">
              <a:extLst>
                <a:ext uri="{FF2B5EF4-FFF2-40B4-BE49-F238E27FC236}">
                  <a16:creationId xmlns:a16="http://schemas.microsoft.com/office/drawing/2014/main" id="{344F945B-FBBA-4273-94A2-C98948E45EAA}"/>
                </a:ext>
              </a:extLst>
            </p:cNvPr>
            <p:cNvCxnSpPr>
              <a:cxnSpLocks noChangeShapeType="1"/>
              <a:stCxn id="15374" idx="2"/>
              <a:endCxn id="15375" idx="0"/>
            </p:cNvCxnSpPr>
            <p:nvPr/>
          </p:nvCxnSpPr>
          <p:spPr bwMode="auto">
            <a:xfrm flipH="1">
              <a:off x="2594" y="1842"/>
              <a:ext cx="0" cy="1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84" name="AutoShape 22">
              <a:extLst>
                <a:ext uri="{FF2B5EF4-FFF2-40B4-BE49-F238E27FC236}">
                  <a16:creationId xmlns:a16="http://schemas.microsoft.com/office/drawing/2014/main" id="{1996C9A9-6461-44EF-A258-707E92B77F25}"/>
                </a:ext>
              </a:extLst>
            </p:cNvPr>
            <p:cNvCxnSpPr>
              <a:cxnSpLocks noChangeShapeType="1"/>
              <a:stCxn id="15376" idx="3"/>
              <a:endCxn id="15374" idx="1"/>
            </p:cNvCxnSpPr>
            <p:nvPr/>
          </p:nvCxnSpPr>
          <p:spPr bwMode="auto">
            <a:xfrm>
              <a:off x="1587" y="1631"/>
              <a:ext cx="836" cy="129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85" name="AutoShape 23">
              <a:extLst>
                <a:ext uri="{FF2B5EF4-FFF2-40B4-BE49-F238E27FC236}">
                  <a16:creationId xmlns:a16="http://schemas.microsoft.com/office/drawing/2014/main" id="{61C1EA34-0B3A-4192-9B8C-6F7EAEAEE5C5}"/>
                </a:ext>
              </a:extLst>
            </p:cNvPr>
            <p:cNvCxnSpPr>
              <a:cxnSpLocks noChangeShapeType="1"/>
              <a:stCxn id="15377" idx="3"/>
              <a:endCxn id="15374" idx="1"/>
            </p:cNvCxnSpPr>
            <p:nvPr/>
          </p:nvCxnSpPr>
          <p:spPr bwMode="auto">
            <a:xfrm flipV="1">
              <a:off x="1587" y="1760"/>
              <a:ext cx="836" cy="111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26986-8C52-4655-9280-1FFAA1D57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2" y="6324600"/>
            <a:ext cx="531813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DEE19B-D1F1-4475-8277-25ECF29B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Compiler and Linker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33F666-8D5C-42C3-8521-0EBC3568A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D543BE-3320-4319-81D5-E1D2D0BE3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074" name="Picture 2" descr="Have you ever tried MAKEFILE? – My embedded diary">
            <a:extLst>
              <a:ext uri="{FF2B5EF4-FFF2-40B4-BE49-F238E27FC236}">
                <a16:creationId xmlns:a16="http://schemas.microsoft.com/office/drawing/2014/main" id="{C3EB6878-5838-43A2-AC87-1957CA8DF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63" y="2209800"/>
            <a:ext cx="666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8F71B2D4-0631-4D97-8331-BB897A17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Programming in </a:t>
            </a:r>
            <a:b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Integrated Development Environments (IDEs)</a:t>
            </a:r>
            <a:endParaRPr lang="zh-TW" altLang="en-US"/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AD75AFFC-EEBA-4513-8059-A60711F0C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altLang="zh-TW">
                <a:latin typeface="微軟正黑體"/>
                <a:ea typeface="微軟正黑體"/>
              </a:rPr>
              <a:t>Open a new file</a:t>
            </a:r>
            <a:endParaRPr lang="zh-TW" altLang="en-US">
              <a:latin typeface="微軟正黑體"/>
              <a:ea typeface="微軟正黑體"/>
            </a:endParaRPr>
          </a:p>
          <a:p>
            <a:pPr marL="223520" indent="-223520"/>
            <a:r>
              <a:rPr lang="en-US" altLang="zh-TW">
                <a:latin typeface="微軟正黑體"/>
                <a:ea typeface="微軟正黑體"/>
              </a:rPr>
              <a:t>Write a</a:t>
            </a:r>
            <a:r>
              <a:rPr lang="zh-TW" altLang="en-US">
                <a:latin typeface="微軟正黑體"/>
                <a:ea typeface="微軟正黑體"/>
              </a:rPr>
              <a:t> </a:t>
            </a:r>
            <a:r>
              <a:rPr lang="en-US" altLang="zh-TW">
                <a:latin typeface="微軟正黑體"/>
                <a:ea typeface="微軟正黑體"/>
              </a:rPr>
              <a:t>“Hello </a:t>
            </a:r>
            <a:r>
              <a:rPr lang="en-US" altLang="zh-TW" err="1">
                <a:latin typeface="微軟正黑體"/>
                <a:ea typeface="微軟正黑體"/>
              </a:rPr>
              <a:t>world!”program</a:t>
            </a:r>
            <a:endParaRPr lang="en-US" altLang="zh-TW">
              <a:latin typeface="微軟正黑體"/>
              <a:ea typeface="微軟正黑體"/>
            </a:endParaRPr>
          </a:p>
          <a:p>
            <a:pPr marL="223520" indent="-223520"/>
            <a:r>
              <a:rPr lang="en-US" altLang="zh-TW">
                <a:latin typeface="微軟正黑體"/>
                <a:ea typeface="微軟正黑體"/>
              </a:rPr>
              <a:t>Compile the program</a:t>
            </a:r>
          </a:p>
          <a:p>
            <a:pPr marL="223520" indent="-223520"/>
            <a:r>
              <a:rPr lang="en-US" altLang="zh-TW">
                <a:latin typeface="微軟正黑體"/>
                <a:ea typeface="微軟正黑體"/>
              </a:rPr>
              <a:t>Run the program</a:t>
            </a:r>
          </a:p>
          <a:p>
            <a:pPr marL="223520" indent="-223520"/>
            <a:r>
              <a:rPr lang="en-US" altLang="zh-TW">
                <a:latin typeface="微軟正黑體"/>
                <a:ea typeface="微軟正黑體"/>
              </a:rPr>
              <a:t>Debug the program</a:t>
            </a:r>
            <a:endParaRPr lang="zh-TW" altLang="en-US">
              <a:latin typeface="微軟正黑體"/>
              <a:ea typeface="微軟正黑體"/>
            </a:endParaRPr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C238A0DD-996C-4CF2-B393-2C3093DE4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44" b="2020"/>
          <a:stretch/>
        </p:blipFill>
        <p:spPr>
          <a:xfrm>
            <a:off x="6094412" y="4432311"/>
            <a:ext cx="2930139" cy="808317"/>
          </a:xfrm>
          <a:prstGeom prst="rect">
            <a:avLst/>
          </a:prstGeom>
        </p:spPr>
      </p:pic>
      <p:pic>
        <p:nvPicPr>
          <p:cNvPr id="9" name="圖片 9" descr="一張含有 標誌 的圖片&#10;&#10;描述是以非常高的可信度產生">
            <a:extLst>
              <a:ext uri="{FF2B5EF4-FFF2-40B4-BE49-F238E27FC236}">
                <a16:creationId xmlns:a16="http://schemas.microsoft.com/office/drawing/2014/main" id="{AA32DEE2-04EC-4394-93AF-A52767489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12" y="2393850"/>
            <a:ext cx="923341" cy="932763"/>
          </a:xfrm>
          <a:prstGeom prst="rect">
            <a:avLst/>
          </a:prstGeom>
        </p:spPr>
      </p:pic>
      <p:pic>
        <p:nvPicPr>
          <p:cNvPr id="6" name="圖片 6">
            <a:extLst>
              <a:ext uri="{FF2B5EF4-FFF2-40B4-BE49-F238E27FC236}">
                <a16:creationId xmlns:a16="http://schemas.microsoft.com/office/drawing/2014/main" id="{A495BB96-7D38-46C7-9AF8-995012979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7212" y="3354723"/>
            <a:ext cx="1086486" cy="10775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F7797-F303-4DFE-A822-2C08B374C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2" y="6324600"/>
            <a:ext cx="531813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6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73FE823E-A05C-4CD3-9453-25926A89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534" y="589436"/>
            <a:ext cx="8463145" cy="549377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CE8A981-B8E8-4034-BFE0-93C501C3A40B}"/>
              </a:ext>
            </a:extLst>
          </p:cNvPr>
          <p:cNvSpPr txBox="1"/>
          <p:nvPr/>
        </p:nvSpPr>
        <p:spPr>
          <a:xfrm>
            <a:off x="6443466" y="6163559"/>
            <a:ext cx="4062024" cy="3385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600">
                <a:hlinkClick r:id="rId4"/>
              </a:rPr>
              <a:t>Install C++ Support in Visual Studio</a:t>
            </a:r>
            <a:endParaRPr lang="en-US" altLang="zh-TW" sz="1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9363C-8CA6-493C-943B-ECF7C492E9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614" y="6340475"/>
            <a:ext cx="990601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8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85A0EB2-5373-4306-AC27-F8300E87F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內容版面配置區 4">
            <a:extLst>
              <a:ext uri="{FF2B5EF4-FFF2-40B4-BE49-F238E27FC236}">
                <a16:creationId xmlns:a16="http://schemas.microsoft.com/office/drawing/2014/main" id="{EE7336C1-0756-4862-B06C-9FB276D4D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974" y="838200"/>
            <a:ext cx="8986078" cy="531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3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10874-EA24-48A9-9418-9DB7408D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Environment for C/C++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3F463-759D-44E1-8E9B-7D7A1259F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799"/>
            <a:ext cx="9601200" cy="449251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23520" indent="-223520"/>
            <a:r>
              <a:rPr lang="en-US" dirty="0"/>
              <a:t>Windows: </a:t>
            </a:r>
            <a:endParaRPr lang="zh-TW" altLang="en-US" dirty="0"/>
          </a:p>
          <a:p>
            <a:pPr marL="502920" lvl="1" indent="-223520"/>
            <a:r>
              <a:rPr lang="en-US" dirty="0"/>
              <a:t>Choice 1: IDEs with both compiler and editor</a:t>
            </a:r>
          </a:p>
          <a:p>
            <a:pPr marL="502920" lvl="1" indent="-223520"/>
            <a:r>
              <a:rPr lang="en-US" dirty="0"/>
              <a:t>Choice 2: Cygwin (allows programs of Unix-like systems to be recompiled and run natively on Windows)</a:t>
            </a:r>
          </a:p>
          <a:p>
            <a:pPr marL="741045" lvl="2" indent="-171450"/>
            <a:r>
              <a:rPr lang="en-US" dirty="0"/>
              <a:t>Remember to select </a:t>
            </a:r>
            <a:r>
              <a:rPr lang="en-US" dirty="0" err="1"/>
              <a:t>gcc</a:t>
            </a:r>
            <a:r>
              <a:rPr lang="en-US" dirty="0"/>
              <a:t> (compiler) and vim (editor) related items while installing</a:t>
            </a:r>
          </a:p>
          <a:p>
            <a:pPr marL="502920" lvl="1" indent="-223520"/>
            <a:r>
              <a:rPr lang="en-US" dirty="0"/>
              <a:t>Choice 3: MinGW (compiler), remember to set Environment Variables</a:t>
            </a:r>
          </a:p>
          <a:p>
            <a:pPr marL="502920" lvl="1" indent="-223520"/>
            <a:r>
              <a:rPr lang="en-US" dirty="0"/>
              <a:t>Choice 4: Bash on Windows</a:t>
            </a:r>
          </a:p>
          <a:p>
            <a:pPr marL="741045" lvl="2" indent="-171450"/>
            <a:endParaRPr lang="en-US" dirty="0"/>
          </a:p>
          <a:p>
            <a:pPr marL="223520" indent="-223520"/>
            <a:endParaRPr lang="en-US" dirty="0"/>
          </a:p>
          <a:p>
            <a:pPr marL="223520" indent="-223520"/>
            <a:r>
              <a:rPr lang="en-US" dirty="0"/>
              <a:t>Mac: </a:t>
            </a:r>
          </a:p>
          <a:p>
            <a:pPr marL="502920" lvl="1" indent="-223520"/>
            <a:r>
              <a:rPr lang="en-US" dirty="0"/>
              <a:t>install homebrew </a:t>
            </a:r>
          </a:p>
          <a:p>
            <a:pPr marL="741045" lvl="2" indent="-171450"/>
            <a:r>
              <a:rPr lang="en-US" dirty="0"/>
              <a:t>ruby -e "$(curl -</a:t>
            </a:r>
            <a:r>
              <a:rPr lang="en-US" dirty="0" err="1"/>
              <a:t>fsSL</a:t>
            </a:r>
            <a:r>
              <a:rPr lang="en-US" dirty="0"/>
              <a:t> </a:t>
            </a:r>
            <a:r>
              <a:rPr lang="en-US" u="sng" dirty="0">
                <a:hlinkClick r:id="rId3"/>
              </a:rPr>
              <a:t>https://raw.githubusercontent.com/Homebrew/install/master/install</a:t>
            </a:r>
            <a:r>
              <a:rPr lang="en-US" dirty="0"/>
              <a:t>)"</a:t>
            </a:r>
          </a:p>
          <a:p>
            <a:pPr marL="502920" lvl="1" indent="-223520"/>
            <a:r>
              <a:rPr lang="en-US" dirty="0"/>
              <a:t>brew install </a:t>
            </a:r>
            <a:r>
              <a:rPr lang="en-US" dirty="0" err="1"/>
              <a:t>gcc</a:t>
            </a:r>
            <a:endParaRPr lang="en-US" dirty="0"/>
          </a:p>
          <a:p>
            <a:pPr marL="502920" lvl="1" indent="-223520"/>
            <a:r>
              <a:rPr lang="en-US" dirty="0"/>
              <a:t>gcc-9 –v (check </a:t>
            </a:r>
            <a:r>
              <a:rPr lang="en-US" dirty="0" err="1"/>
              <a:t>gcc</a:t>
            </a:r>
            <a:r>
              <a:rPr lang="en-US" dirty="0"/>
              <a:t> version)</a:t>
            </a:r>
          </a:p>
          <a:p>
            <a:pPr marL="0" indent="0">
              <a:buNone/>
            </a:pPr>
            <a:endParaRPr lang="en-US" dirty="0"/>
          </a:p>
          <a:p>
            <a:pPr marL="502920" lvl="1" indent="-22352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366BB-C94F-4FA3-B975-D300B2AB6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A9458-171B-4462-A74D-DDE473767F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9"/>
          <a:stretch/>
        </p:blipFill>
        <p:spPr>
          <a:xfrm>
            <a:off x="5306096" y="3651159"/>
            <a:ext cx="5542039" cy="154546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85972A4-5C31-4FAF-9075-66AABC2C6A37}"/>
              </a:ext>
            </a:extLst>
          </p:cNvPr>
          <p:cNvSpPr/>
          <p:nvPr/>
        </p:nvSpPr>
        <p:spPr>
          <a:xfrm>
            <a:off x="2056429" y="5859916"/>
            <a:ext cx="3158367" cy="393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D7C2E93-B2E2-4F3D-8325-B999A705FC65}"/>
              </a:ext>
            </a:extLst>
          </p:cNvPr>
          <p:cNvCxnSpPr>
            <a:cxnSpLocks/>
          </p:cNvCxnSpPr>
          <p:nvPr/>
        </p:nvCxnSpPr>
        <p:spPr>
          <a:xfrm>
            <a:off x="5306096" y="6056879"/>
            <a:ext cx="1143825" cy="1326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8578C95-7515-4667-9A28-78388CCC6F58}"/>
              </a:ext>
            </a:extLst>
          </p:cNvPr>
          <p:cNvSpPr txBox="1"/>
          <p:nvPr/>
        </p:nvSpPr>
        <p:spPr>
          <a:xfrm>
            <a:off x="6324574" y="5810579"/>
            <a:ext cx="4895368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400"/>
              <a:t>Note: "gcc -v" will use default clang compiler on mac instead of  the gcc we install.</a:t>
            </a:r>
          </a:p>
        </p:txBody>
      </p:sp>
    </p:spTree>
    <p:extLst>
      <p:ext uri="{BB962C8B-B14F-4D97-AF65-F5344CB8AC3E}">
        <p14:creationId xmlns:p14="http://schemas.microsoft.com/office/powerpoint/2010/main" val="5583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8E2C4321-F0B8-4745-BEF8-5D40BC11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Compile in the Command Line</a:t>
            </a:r>
            <a:endParaRPr lang="zh-TW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DD3492-B4B4-4E6D-8B0C-892697031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64733212-10E3-4199-BBFF-449B672B5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2" y="1857375"/>
            <a:ext cx="33909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6">
            <a:extLst>
              <a:ext uri="{FF2B5EF4-FFF2-40B4-BE49-F238E27FC236}">
                <a16:creationId xmlns:a16="http://schemas.microsoft.com/office/drawing/2014/main" id="{FBE2896D-A763-4976-909F-1813BC15E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3086099"/>
            <a:ext cx="31607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7">
            <a:extLst>
              <a:ext uri="{FF2B5EF4-FFF2-40B4-BE49-F238E27FC236}">
                <a16:creationId xmlns:a16="http://schemas.microsoft.com/office/drawing/2014/main" id="{15FD2CC8-613B-483B-90E5-C6C2D62E3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312" y="3352799"/>
            <a:ext cx="29273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8">
            <a:extLst>
              <a:ext uri="{FF2B5EF4-FFF2-40B4-BE49-F238E27FC236}">
                <a16:creationId xmlns:a16="http://schemas.microsoft.com/office/drawing/2014/main" id="{EDEB3BF3-700A-4E1D-955D-98A650B4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4914900"/>
            <a:ext cx="41148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BAD33296-BE99-4387-A861-037A8F1A43BD}"/>
              </a:ext>
            </a:extLst>
          </p:cNvPr>
          <p:cNvSpPr/>
          <p:nvPr/>
        </p:nvSpPr>
        <p:spPr>
          <a:xfrm rot="16200000" flipH="1">
            <a:off x="2840037" y="2181224"/>
            <a:ext cx="628649" cy="990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ent Arrow 8">
            <a:extLst>
              <a:ext uri="{FF2B5EF4-FFF2-40B4-BE49-F238E27FC236}">
                <a16:creationId xmlns:a16="http://schemas.microsoft.com/office/drawing/2014/main" id="{FED259FA-FF40-4E87-AED2-15DDB8B3E2E4}"/>
              </a:ext>
            </a:extLst>
          </p:cNvPr>
          <p:cNvSpPr/>
          <p:nvPr/>
        </p:nvSpPr>
        <p:spPr>
          <a:xfrm rot="5400000">
            <a:off x="8383587" y="2181224"/>
            <a:ext cx="628649" cy="990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85984C-53C6-44E2-9B01-DD94D77C9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2" y="6324600"/>
            <a:ext cx="531813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7432A5-7FAB-4A97-BE90-B2551CA1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>
                <a:latin typeface="Microsoft JhengHei"/>
                <a:ea typeface="+mj-lt"/>
              </a:rPr>
              <a:t>Compile in the Command Line (on Windows)</a:t>
            </a:r>
            <a:endParaRPr lang="zh-TW"/>
          </a:p>
        </p:txBody>
      </p:sp>
      <p:pic>
        <p:nvPicPr>
          <p:cNvPr id="9" name="圖片 9">
            <a:extLst>
              <a:ext uri="{FF2B5EF4-FFF2-40B4-BE49-F238E27FC236}">
                <a16:creationId xmlns:a16="http://schemas.microsoft.com/office/drawing/2014/main" id="{B35FDD36-EFCC-4871-8F50-A2211C6F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01" y="2849072"/>
            <a:ext cx="4073343" cy="1851067"/>
          </a:xfrm>
          <a:prstGeom prst="rect">
            <a:avLst/>
          </a:prstGeom>
        </p:spPr>
      </p:pic>
      <p:pic>
        <p:nvPicPr>
          <p:cNvPr id="13" name="圖片 13">
            <a:extLst>
              <a:ext uri="{FF2B5EF4-FFF2-40B4-BE49-F238E27FC236}">
                <a16:creationId xmlns:a16="http://schemas.microsoft.com/office/drawing/2014/main" id="{64F83069-9489-4841-BD5D-270CA260A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412" y="4802290"/>
            <a:ext cx="4073345" cy="1355075"/>
          </a:xfrm>
          <a:prstGeom prst="rect">
            <a:avLst/>
          </a:prstGeom>
        </p:spPr>
      </p:pic>
      <p:pic>
        <p:nvPicPr>
          <p:cNvPr id="15" name="圖片 15">
            <a:extLst>
              <a:ext uri="{FF2B5EF4-FFF2-40B4-BE49-F238E27FC236}">
                <a16:creationId xmlns:a16="http://schemas.microsoft.com/office/drawing/2014/main" id="{F299A1FB-5022-4C88-998B-4ECD152B6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412" y="1900591"/>
            <a:ext cx="4073344" cy="813685"/>
          </a:xfrm>
          <a:prstGeom prst="rect">
            <a:avLst/>
          </a:prstGeom>
        </p:spPr>
      </p:pic>
      <p:pic>
        <p:nvPicPr>
          <p:cNvPr id="3" name="圖片 4">
            <a:extLst>
              <a:ext uri="{FF2B5EF4-FFF2-40B4-BE49-F238E27FC236}">
                <a16:creationId xmlns:a16="http://schemas.microsoft.com/office/drawing/2014/main" id="{DFDC86C1-B8DB-4A57-8485-2064C34E4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696" y="2810925"/>
            <a:ext cx="4506671" cy="19273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756A22-B2D4-4578-BB3E-783C97E11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614" y="6340475"/>
            <a:ext cx="990601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E94D85-962E-4579-BBAD-23CD846A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Vim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1F5E30-9CA0-423B-BC2E-33527F5D7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/>
              <a:t>V</a:t>
            </a:r>
            <a:r>
              <a:rPr lang="en-US" altLang="zh-TW" dirty="0"/>
              <a:t>i </a:t>
            </a:r>
            <a:r>
              <a:rPr lang="en-US" altLang="zh-TW" b="1" dirty="0"/>
              <a:t>Im</a:t>
            </a:r>
            <a:r>
              <a:rPr lang="en-US" altLang="zh-TW" dirty="0"/>
              <a:t>proved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F70489-E92F-44AA-B8A8-99D460D57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" t="8937" r="-367" b="8937"/>
          <a:stretch/>
        </p:blipFill>
        <p:spPr>
          <a:xfrm>
            <a:off x="2825675" y="2634416"/>
            <a:ext cx="6537475" cy="32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3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8CC46-7963-492F-8778-C35B21976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Open Vim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3BBD75-BBB5-40F4-870F-0D55F6EEED62}"/>
              </a:ext>
            </a:extLst>
          </p:cNvPr>
          <p:cNvSpPr/>
          <p:nvPr/>
        </p:nvSpPr>
        <p:spPr>
          <a:xfrm>
            <a:off x="1545082" y="2030898"/>
            <a:ext cx="3295235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999" dirty="0">
                <a:latin typeface="Consolas" panose="020B0609020204030204" pitchFamily="49" charset="0"/>
              </a:rPr>
              <a:t>$vim [file path]</a:t>
            </a:r>
          </a:p>
          <a:p>
            <a:endParaRPr lang="en-US" altLang="zh-TW" sz="1999" dirty="0">
              <a:latin typeface="Consolas" panose="020B0609020204030204" pitchFamily="49" charset="0"/>
            </a:endParaRPr>
          </a:p>
          <a:p>
            <a:r>
              <a:rPr lang="en-US" altLang="zh-TW" sz="1999" b="1" dirty="0"/>
              <a:t>ex: </a:t>
            </a:r>
            <a:r>
              <a:rPr lang="en-US" altLang="zh-TW" sz="1999" dirty="0">
                <a:latin typeface="Consolas" panose="020B0609020204030204" pitchFamily="49" charset="0"/>
              </a:rPr>
              <a:t>vim </a:t>
            </a:r>
            <a:r>
              <a:rPr lang="en-US" altLang="zh-TW" sz="1999" dirty="0" err="1">
                <a:latin typeface="Consolas" panose="020B0609020204030204" pitchFamily="49" charset="0"/>
              </a:rPr>
              <a:t>test.c</a:t>
            </a:r>
            <a:endParaRPr lang="zh-TW" altLang="en-US" sz="1999" dirty="0">
              <a:latin typeface="Consolas" panose="020B0609020204030204" pitchFamily="49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8DCF30C-9675-4D00-96EA-85678DF1E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972" y="1474009"/>
            <a:ext cx="5373634" cy="21291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0F81618-2C06-4AB6-8B22-E8692CF27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972" y="4044719"/>
            <a:ext cx="5373634" cy="215159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C00F705-01C9-4FE3-9CEB-075262537BBC}"/>
              </a:ext>
            </a:extLst>
          </p:cNvPr>
          <p:cNvSpPr/>
          <p:nvPr/>
        </p:nvSpPr>
        <p:spPr>
          <a:xfrm>
            <a:off x="1011107" y="4920514"/>
            <a:ext cx="4253583" cy="399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999" dirty="0"/>
              <a:t>Press “</a:t>
            </a:r>
            <a:r>
              <a:rPr lang="en-US" altLang="zh-TW" sz="1999" dirty="0" err="1"/>
              <a:t>i</a:t>
            </a:r>
            <a:r>
              <a:rPr lang="en-US" altLang="zh-TW" sz="1999" dirty="0"/>
              <a:t>” : enter the editing mode</a:t>
            </a:r>
            <a:endParaRPr lang="zh-TW" altLang="en-US" sz="1999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BCC102C-247F-4F94-A75F-046000963F7A}"/>
              </a:ext>
            </a:extLst>
          </p:cNvPr>
          <p:cNvSpPr/>
          <p:nvPr/>
        </p:nvSpPr>
        <p:spPr>
          <a:xfrm>
            <a:off x="5480415" y="5974835"/>
            <a:ext cx="1185497" cy="2905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799"/>
          </a:p>
        </p:txBody>
      </p:sp>
    </p:spTree>
    <p:extLst>
      <p:ext uri="{BB962C8B-B14F-4D97-AF65-F5344CB8AC3E}">
        <p14:creationId xmlns:p14="http://schemas.microsoft.com/office/powerpoint/2010/main" val="124256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History Of Programming Language — Information is Beautiful Awards">
            <a:extLst>
              <a:ext uri="{FF2B5EF4-FFF2-40B4-BE49-F238E27FC236}">
                <a16:creationId xmlns:a16="http://schemas.microsoft.com/office/drawing/2014/main" id="{695B6242-C437-4938-AA1E-9F0A46363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6"/>
          <a:stretch/>
        </p:blipFill>
        <p:spPr bwMode="auto">
          <a:xfrm>
            <a:off x="6983636" y="0"/>
            <a:ext cx="2496238" cy="687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577C73B-1674-4EC1-8916-67E33175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533400"/>
            <a:ext cx="6631685" cy="1143000"/>
          </a:xfrm>
        </p:spPr>
        <p:txBody>
          <a:bodyPr/>
          <a:lstStyle/>
          <a:p>
            <a:r>
              <a:rPr lang="en-US" altLang="zh-TW" dirty="0"/>
              <a:t>A History of Computer Programming Languages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ED3601-375B-453A-9161-0DC21C876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 descr="upload.wikimedia.org/wikipedia/commons/thumb/a/...">
            <a:extLst>
              <a:ext uri="{FF2B5EF4-FFF2-40B4-BE49-F238E27FC236}">
                <a16:creationId xmlns:a16="http://schemas.microsoft.com/office/drawing/2014/main" id="{74BF6EA6-341B-4486-B700-C82CD6A8A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383" y="1815771"/>
            <a:ext cx="2697384" cy="387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3EB2277-8902-49CC-9BC5-5EC43FFDF94F}"/>
              </a:ext>
            </a:extLst>
          </p:cNvPr>
          <p:cNvSpPr/>
          <p:nvPr/>
        </p:nvSpPr>
        <p:spPr>
          <a:xfrm>
            <a:off x="2577141" y="5706070"/>
            <a:ext cx="3745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The first computer programming language was created by Ada Lovelace  in 1883.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D1321B-F80F-4559-A321-87422D131F6C}"/>
              </a:ext>
            </a:extLst>
          </p:cNvPr>
          <p:cNvSpPr/>
          <p:nvPr/>
        </p:nvSpPr>
        <p:spPr>
          <a:xfrm>
            <a:off x="9451091" y="5521404"/>
            <a:ext cx="2729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hlinkClick r:id="rId5"/>
              </a:rPr>
              <a:t>https://www.informationisbeautifulawards.com/showcase/4348-a-history-of-programming-language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754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84501-E22D-4C71-8674-2ACD52081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Basic Operation in Vim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77B1284-9419-4DCF-97F2-784766C74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922" y="1786173"/>
            <a:ext cx="5333275" cy="213331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268B009-91B4-4764-848D-7B2254622F11}"/>
              </a:ext>
            </a:extLst>
          </p:cNvPr>
          <p:cNvSpPr/>
          <p:nvPr/>
        </p:nvSpPr>
        <p:spPr>
          <a:xfrm>
            <a:off x="1907990" y="2652826"/>
            <a:ext cx="1992334" cy="399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999" dirty="0"/>
              <a:t>Edit your code</a:t>
            </a:r>
            <a:endParaRPr lang="zh-TW" altLang="en-US" sz="1999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E0F7794-AA61-4F23-BC1A-29FEA6B31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923" y="4286780"/>
            <a:ext cx="5333275" cy="217576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EDFBB33-2994-47DF-9C51-EE4681828947}"/>
              </a:ext>
            </a:extLst>
          </p:cNvPr>
          <p:cNvSpPr/>
          <p:nvPr/>
        </p:nvSpPr>
        <p:spPr>
          <a:xfrm>
            <a:off x="837982" y="5174659"/>
            <a:ext cx="4378584" cy="399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999" dirty="0"/>
              <a:t>Press “</a:t>
            </a:r>
            <a:r>
              <a:rPr lang="en-US" altLang="zh-TW" sz="1999" dirty="0">
                <a:solidFill>
                  <a:srgbClr val="FF0000"/>
                </a:solidFill>
              </a:rPr>
              <a:t>Esc</a:t>
            </a:r>
            <a:r>
              <a:rPr lang="en-US" altLang="zh-TW" sz="1999" dirty="0"/>
              <a:t>” : exit the editing mode</a:t>
            </a:r>
            <a:endParaRPr lang="zh-TW" altLang="en-US" sz="1999" dirty="0"/>
          </a:p>
        </p:txBody>
      </p:sp>
    </p:spTree>
    <p:extLst>
      <p:ext uri="{BB962C8B-B14F-4D97-AF65-F5344CB8AC3E}">
        <p14:creationId xmlns:p14="http://schemas.microsoft.com/office/powerpoint/2010/main" val="186603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84501-E22D-4C71-8674-2ACD52081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 Basic Operation in Vim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68B009-91B4-4764-848D-7B2254622F11}"/>
              </a:ext>
            </a:extLst>
          </p:cNvPr>
          <p:cNvSpPr/>
          <p:nvPr/>
        </p:nvSpPr>
        <p:spPr>
          <a:xfrm>
            <a:off x="1874494" y="2280413"/>
            <a:ext cx="3139785" cy="1630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999" dirty="0"/>
              <a:t>Input </a:t>
            </a:r>
          </a:p>
          <a:p>
            <a:r>
              <a:rPr lang="en-US" altLang="zh-TW" sz="1999" b="1" dirty="0"/>
              <a:t>“:w”</a:t>
            </a:r>
            <a:r>
              <a:rPr lang="en-US" altLang="zh-TW" sz="1999" dirty="0"/>
              <a:t>: saving</a:t>
            </a:r>
          </a:p>
          <a:p>
            <a:r>
              <a:rPr lang="en-US" altLang="zh-TW" sz="1999" b="1" dirty="0"/>
              <a:t>“:q”</a:t>
            </a:r>
            <a:r>
              <a:rPr lang="en-US" altLang="zh-TW" sz="1999" dirty="0"/>
              <a:t>: quit without saving</a:t>
            </a:r>
          </a:p>
          <a:p>
            <a:r>
              <a:rPr lang="en-US" altLang="zh-TW" sz="1999" b="1" dirty="0"/>
              <a:t>“:</a:t>
            </a:r>
            <a:r>
              <a:rPr lang="en-US" altLang="zh-TW" sz="1999" b="1" dirty="0" err="1"/>
              <a:t>wq</a:t>
            </a:r>
            <a:r>
              <a:rPr lang="en-US" altLang="zh-TW" sz="1999" b="1" dirty="0"/>
              <a:t>”</a:t>
            </a:r>
            <a:r>
              <a:rPr lang="en-US" altLang="zh-TW" sz="1999" dirty="0"/>
              <a:t>: quit with saving</a:t>
            </a:r>
          </a:p>
          <a:p>
            <a:r>
              <a:rPr lang="en-US" altLang="zh-TW" sz="1999" dirty="0"/>
              <a:t>  </a:t>
            </a:r>
            <a:endParaRPr lang="zh-TW" altLang="en-US" sz="1999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A4B866-F7F4-4579-AC12-9F7E85B62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81" y="4378123"/>
            <a:ext cx="4755333" cy="18898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4DFF10-1549-4D9B-878B-976A84B55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48" y="2021385"/>
            <a:ext cx="4762342" cy="18898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2533D7B-6EBA-4A5D-A2B3-AD80F451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737" y="4378123"/>
            <a:ext cx="4775552" cy="18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3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5AEFC8-5E6B-4B19-8A07-FCE13A555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   Compile and RUN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FF6FB0-4310-4307-82A0-DB9FD2330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89" y="2319627"/>
            <a:ext cx="7884646" cy="22187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5C348E-2C97-497C-A50A-8F79677A7B07}"/>
              </a:ext>
            </a:extLst>
          </p:cNvPr>
          <p:cNvSpPr/>
          <p:nvPr/>
        </p:nvSpPr>
        <p:spPr>
          <a:xfrm>
            <a:off x="6403417" y="2497574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the executable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E7556-C15E-4A1F-9999-05EF64CA3D9A}"/>
              </a:ext>
            </a:extLst>
          </p:cNvPr>
          <p:cNvSpPr/>
          <p:nvPr/>
        </p:nvSpPr>
        <p:spPr>
          <a:xfrm>
            <a:off x="5585175" y="1991295"/>
            <a:ext cx="4950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Compile source code to executable code</a:t>
            </a:r>
          </a:p>
        </p:txBody>
      </p:sp>
    </p:spTree>
    <p:extLst>
      <p:ext uri="{BB962C8B-B14F-4D97-AF65-F5344CB8AC3E}">
        <p14:creationId xmlns:p14="http://schemas.microsoft.com/office/powerpoint/2010/main" val="408599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21A1EB6F-45E7-40B7-8746-F1E90217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C-Program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6A3E2-8E73-4E8C-A70E-46103956E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10134598" cy="4191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Ex. 1: Print </a:t>
            </a:r>
            <a:r>
              <a:rPr lang="en-US">
                <a:solidFill>
                  <a:srgbClr val="FF0000"/>
                </a:solidFill>
              </a:rPr>
              <a:t>a string</a:t>
            </a:r>
          </a:p>
          <a:p>
            <a:pPr>
              <a:defRPr/>
            </a:pPr>
            <a:r>
              <a:rPr lang="en-US"/>
              <a:t>Ex. 2: Print the sum of </a:t>
            </a:r>
            <a:r>
              <a:rPr lang="en-US" altLang="zh-TW">
                <a:solidFill>
                  <a:srgbClr val="FF0000"/>
                </a:solidFill>
              </a:rPr>
              <a:t>1234</a:t>
            </a:r>
            <a:r>
              <a:rPr lang="en-US" altLang="zh-TW"/>
              <a:t> and </a:t>
            </a:r>
            <a:r>
              <a:rPr lang="en-US" altLang="zh-TW">
                <a:solidFill>
                  <a:srgbClr val="FF0000"/>
                </a:solidFill>
              </a:rPr>
              <a:t>5678</a:t>
            </a:r>
          </a:p>
          <a:p>
            <a:pPr>
              <a:defRPr/>
            </a:pPr>
            <a:r>
              <a:rPr lang="en-US"/>
              <a:t>Ex. 3: </a:t>
            </a:r>
            <a:r>
              <a:rPr lang="pt-BR" altLang="zh-TW"/>
              <a:t>Demonstrate the </a:t>
            </a:r>
            <a:r>
              <a:rPr lang="pt-BR" altLang="zh-TW">
                <a:solidFill>
                  <a:srgbClr val="FF0000"/>
                </a:solidFill>
              </a:rPr>
              <a:t>formatted outputs </a:t>
            </a:r>
            <a:r>
              <a:rPr lang="pt-BR" altLang="zh-TW"/>
              <a:t>of integer and floating point numbers</a:t>
            </a:r>
            <a:endParaRPr lang="en-US"/>
          </a:p>
          <a:p>
            <a:pPr>
              <a:defRPr/>
            </a:pPr>
            <a:r>
              <a:rPr lang="en-US"/>
              <a:t>Ex. 4: </a:t>
            </a:r>
            <a:r>
              <a:rPr lang="en-US">
                <a:solidFill>
                  <a:srgbClr val="FF0000"/>
                </a:solidFill>
              </a:rPr>
              <a:t>Read in </a:t>
            </a:r>
            <a:r>
              <a:rPr lang="en-US"/>
              <a:t>an </a:t>
            </a:r>
            <a:r>
              <a:rPr lang="en-US">
                <a:solidFill>
                  <a:srgbClr val="FF0000"/>
                </a:solidFill>
              </a:rPr>
              <a:t>integer </a:t>
            </a:r>
            <a:r>
              <a:rPr lang="en-US" i="1">
                <a:solidFill>
                  <a:srgbClr val="FF0000"/>
                </a:solidFill>
              </a:rPr>
              <a:t>x</a:t>
            </a:r>
            <a:r>
              <a:rPr lang="en-US"/>
              <a:t> from the keyboard, and print the integer </a:t>
            </a:r>
            <a:r>
              <a:rPr lang="en-US" i="1"/>
              <a:t>x</a:t>
            </a:r>
            <a:r>
              <a:rPr lang="en-US"/>
              <a:t>+1</a:t>
            </a:r>
          </a:p>
          <a:p>
            <a:pPr>
              <a:defRPr/>
            </a:pPr>
            <a:r>
              <a:rPr lang="en-US"/>
              <a:t>Ex. 5: Read in two integers </a:t>
            </a:r>
            <a:r>
              <a:rPr lang="en-US" i="1"/>
              <a:t>x</a:t>
            </a:r>
            <a:r>
              <a:rPr lang="en-US"/>
              <a:t> and </a:t>
            </a:r>
            <a:r>
              <a:rPr lang="en-US" i="1"/>
              <a:t>y</a:t>
            </a:r>
            <a:r>
              <a:rPr lang="en-US"/>
              <a:t> from the keyboard, and print their sum</a:t>
            </a:r>
            <a:endParaRPr lang="en-US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/>
              <a:t>Ex. 6: An example that contains </a:t>
            </a:r>
            <a:r>
              <a:rPr lang="en-US">
                <a:solidFill>
                  <a:srgbClr val="FF0000"/>
                </a:solidFill>
              </a:rPr>
              <a:t>multiple functions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21FCB-3518-4A4D-88B6-BC3DB58DE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2" y="6324600"/>
            <a:ext cx="531813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504BF-92F1-431D-9C6A-19D5F6E6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Ex. 1: Print a string</a:t>
            </a:r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3FC37C5-A930-48E2-84C3-EC78DE881186}"/>
              </a:ext>
            </a:extLst>
          </p:cNvPr>
          <p:cNvSpPr txBox="1"/>
          <p:nvPr/>
        </p:nvSpPr>
        <p:spPr>
          <a:xfrm>
            <a:off x="1598612" y="1827312"/>
            <a:ext cx="4495800" cy="22467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 </a:t>
            </a:r>
            <a:r>
              <a:rPr lang="en-US" sz="200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sz="2000" err="1">
                <a:solidFill>
                  <a:srgbClr val="CE9178"/>
                </a:solidFill>
                <a:latin typeface="Consolas" panose="020B0609020204030204" pitchFamily="49" charset="0"/>
              </a:rPr>
              <a:t>stdio.h</a:t>
            </a:r>
            <a:r>
              <a:rPr lang="en-US" sz="200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20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00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CE9178"/>
                </a:solidFill>
                <a:latin typeface="Consolas" panose="020B0609020204030204" pitchFamily="49" charset="0"/>
              </a:rPr>
              <a:t>"Hello, World!</a:t>
            </a:r>
            <a:r>
              <a:rPr lang="en-US" sz="200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20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A80B4-F538-434A-B8FA-8A78C3903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2" y="5181600"/>
            <a:ext cx="7467655" cy="126207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A712C3-BB57-4329-B467-A482C1DA7E73}"/>
              </a:ext>
            </a:extLst>
          </p:cNvPr>
          <p:cNvSpPr txBox="1">
            <a:spLocks/>
          </p:cNvSpPr>
          <p:nvPr/>
        </p:nvSpPr>
        <p:spPr bwMode="auto">
          <a:xfrm>
            <a:off x="6551612" y="1843087"/>
            <a:ext cx="480065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Font typeface="Times" pitchFamily="1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1800" b="1" kern="0"/>
              <a:t>Note:</a:t>
            </a:r>
          </a:p>
          <a:p>
            <a:pPr>
              <a:buFont typeface="Times" pitchFamily="1" charset="0"/>
              <a:buAutoNum type="arabicPeriod"/>
              <a:defRPr/>
            </a:pPr>
            <a:r>
              <a:rPr lang="en-US" altLang="zh-TW" sz="1500" b="1" kern="0">
                <a:solidFill>
                  <a:srgbClr val="FFC000"/>
                </a:solidFill>
              </a:rPr>
              <a:t>main</a:t>
            </a:r>
            <a:r>
              <a:rPr lang="en-US" altLang="zh-TW" sz="1700" b="1" kern="0"/>
              <a:t> function: The </a:t>
            </a:r>
            <a:r>
              <a:rPr lang="en-US" altLang="zh-TW" sz="1700" b="1" kern="0">
                <a:solidFill>
                  <a:srgbClr val="FF0000"/>
                </a:solidFill>
              </a:rPr>
              <a:t>entry</a:t>
            </a:r>
            <a:r>
              <a:rPr lang="en-US" altLang="zh-TW" sz="1700" b="1" kern="0"/>
              <a:t> of</a:t>
            </a:r>
            <a:r>
              <a:rPr lang="zh-TW" altLang="en-US" sz="1700" b="1" kern="0"/>
              <a:t> </a:t>
            </a:r>
            <a:r>
              <a:rPr lang="en-US" altLang="zh-TW" sz="1700" b="1" kern="0"/>
              <a:t>a C program</a:t>
            </a:r>
          </a:p>
          <a:p>
            <a:pPr lvl="1">
              <a:defRPr/>
            </a:pPr>
            <a:r>
              <a:rPr lang="en-US" altLang="zh-TW" sz="1500" b="1" kern="0">
                <a:solidFill>
                  <a:srgbClr val="00B050"/>
                </a:solidFill>
              </a:rPr>
              <a:t>Return</a:t>
            </a:r>
            <a:r>
              <a:rPr lang="en-US" altLang="zh-TW" sz="1500" b="1" kern="0"/>
              <a:t> type: </a:t>
            </a:r>
            <a:r>
              <a:rPr lang="en-US" altLang="zh-TW" sz="1500" b="1" kern="0" err="1">
                <a:solidFill>
                  <a:srgbClr val="569CD6"/>
                </a:solidFill>
              </a:rPr>
              <a:t>int</a:t>
            </a:r>
            <a:r>
              <a:rPr lang="en-US" altLang="zh-TW" sz="1500" b="1" kern="0"/>
              <a:t> for “</a:t>
            </a:r>
            <a:r>
              <a:rPr lang="en-US" altLang="zh-TW" sz="1500" b="1" kern="0">
                <a:solidFill>
                  <a:srgbClr val="569CD6"/>
                </a:solidFill>
              </a:rPr>
              <a:t>integer</a:t>
            </a:r>
            <a:r>
              <a:rPr lang="en-US" altLang="zh-TW" sz="1500" b="1" kern="0"/>
              <a:t>” data type </a:t>
            </a:r>
          </a:p>
          <a:p>
            <a:pPr lvl="1">
              <a:defRPr/>
            </a:pPr>
            <a:r>
              <a:rPr lang="en-US" altLang="zh-TW" sz="1500" b="1" kern="0">
                <a:solidFill>
                  <a:srgbClr val="00B050"/>
                </a:solidFill>
              </a:rPr>
              <a:t>Parameters</a:t>
            </a:r>
            <a:r>
              <a:rPr lang="en-US" altLang="zh-TW" sz="1500" b="1" kern="0"/>
              <a:t>/</a:t>
            </a:r>
            <a:r>
              <a:rPr lang="en-US" altLang="zh-TW" sz="1500" b="1" kern="0">
                <a:solidFill>
                  <a:srgbClr val="00B050"/>
                </a:solidFill>
              </a:rPr>
              <a:t>arguments</a:t>
            </a:r>
            <a:r>
              <a:rPr lang="en-US" altLang="zh-TW" sz="1500" b="1" kern="0"/>
              <a:t>: </a:t>
            </a:r>
            <a:r>
              <a:rPr lang="en-US" altLang="zh-TW" sz="1500" b="1" kern="0">
                <a:solidFill>
                  <a:srgbClr val="569CD6"/>
                </a:solidFill>
              </a:rPr>
              <a:t>void</a:t>
            </a:r>
            <a:r>
              <a:rPr lang="en-US" altLang="zh-TW" sz="1500" b="1" kern="0"/>
              <a:t> for “empty”</a:t>
            </a:r>
            <a:endParaRPr lang="en-US" altLang="zh-TW" sz="1500" b="1" kern="0">
              <a:solidFill>
                <a:srgbClr val="00B050"/>
              </a:solidFill>
            </a:endParaRPr>
          </a:p>
          <a:p>
            <a:pPr>
              <a:buFont typeface="Times" pitchFamily="1" charset="0"/>
              <a:buAutoNum type="arabicPeriod"/>
              <a:defRPr/>
            </a:pPr>
            <a:r>
              <a:rPr lang="en-US" altLang="zh-TW" sz="1700" b="1"/>
              <a:t>A statement ends with a </a:t>
            </a:r>
            <a:r>
              <a:rPr lang="en-US" altLang="zh-TW" sz="1700" b="1">
                <a:solidFill>
                  <a:srgbClr val="FF0000"/>
                </a:solidFill>
              </a:rPr>
              <a:t>semicolon ‘;’</a:t>
            </a:r>
            <a:r>
              <a:rPr lang="en-US" altLang="zh-TW" sz="1700" b="1"/>
              <a:t>.</a:t>
            </a:r>
          </a:p>
          <a:p>
            <a:pPr lvl="1">
              <a:defRPr/>
            </a:pPr>
            <a:r>
              <a:rPr lang="en-US" altLang="zh-TW" sz="1300" b="1" kern="0"/>
              <a:t>“…”: </a:t>
            </a:r>
            <a:r>
              <a:rPr lang="en-US" altLang="zh-TW" sz="1500" b="1" kern="0"/>
              <a:t>a C </a:t>
            </a:r>
            <a:r>
              <a:rPr lang="en-US" altLang="zh-TW" sz="1500" b="1" kern="0">
                <a:solidFill>
                  <a:srgbClr val="00B050"/>
                </a:solidFill>
              </a:rPr>
              <a:t>string</a:t>
            </a:r>
          </a:p>
          <a:p>
            <a:pPr>
              <a:buFont typeface="Times" pitchFamily="1" charset="0"/>
              <a:buAutoNum type="arabicPeriod"/>
              <a:defRPr/>
            </a:pPr>
            <a:r>
              <a:rPr lang="en-US" altLang="zh-TW" sz="1700" b="1" kern="0">
                <a:solidFill>
                  <a:srgbClr val="FF0000"/>
                </a:solidFill>
              </a:rPr>
              <a:t>Header</a:t>
            </a:r>
            <a:r>
              <a:rPr lang="en-US" altLang="zh-TW" sz="1700" b="1" kern="0"/>
              <a:t> files:</a:t>
            </a:r>
            <a:r>
              <a:rPr lang="en-US" altLang="zh-TW" sz="1600" b="1" kern="0"/>
              <a:t> </a:t>
            </a:r>
          </a:p>
          <a:p>
            <a:pPr lvl="1">
              <a:defRPr/>
            </a:pPr>
            <a:r>
              <a:rPr lang="en-US" altLang="zh-TW" sz="1500" b="1"/>
              <a:t>#include &lt;</a:t>
            </a:r>
            <a:r>
              <a:rPr lang="en-US" altLang="zh-TW" sz="1500" b="1" err="1"/>
              <a:t>stdio.h</a:t>
            </a:r>
            <a:r>
              <a:rPr lang="en-US" altLang="zh-TW" sz="1500" b="1"/>
              <a:t>&gt;</a:t>
            </a:r>
          </a:p>
          <a:p>
            <a:pPr>
              <a:buFont typeface="Times" pitchFamily="1" charset="0"/>
              <a:buAutoNum type="arabicPeriod"/>
              <a:defRPr/>
            </a:pPr>
            <a:r>
              <a:rPr lang="en-US" altLang="zh-TW" sz="1700" b="1"/>
              <a:t>returns 0 to OS to tell the OS that your program executed successfully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6D2FE-2809-4A6F-B226-2F715DB93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614" y="6340475"/>
            <a:ext cx="990601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A12C1173-CF1B-42A0-ABD1-9A2B0B37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Ex. 2: Print the sum of </a:t>
            </a:r>
            <a:r>
              <a:rPr lang="en-US" altLang="zh-TW">
                <a:solidFill>
                  <a:srgbClr val="FF0000"/>
                </a:solidFill>
              </a:rPr>
              <a:t>1234</a:t>
            </a:r>
            <a:r>
              <a:rPr lang="en-US" altLang="zh-TW"/>
              <a:t> and </a:t>
            </a:r>
            <a:r>
              <a:rPr lang="en-US" altLang="zh-TW">
                <a:solidFill>
                  <a:srgbClr val="FF0000"/>
                </a:solidFill>
              </a:rPr>
              <a:t>5678</a:t>
            </a:r>
            <a:endParaRPr lang="en-US" altLang="zh-TW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04F50C-4020-4AD1-8444-0C414F57232A}"/>
              </a:ext>
            </a:extLst>
          </p:cNvPr>
          <p:cNvSpPr txBox="1">
            <a:spLocks/>
          </p:cNvSpPr>
          <p:nvPr/>
        </p:nvSpPr>
        <p:spPr bwMode="auto">
          <a:xfrm>
            <a:off x="6932612" y="2133600"/>
            <a:ext cx="4648200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Font typeface="Times" pitchFamily="1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2400" b="1" kern="0"/>
              <a:t>Note:</a:t>
            </a:r>
          </a:p>
          <a:p>
            <a:pPr>
              <a:buFont typeface="Times" pitchFamily="1" charset="0"/>
              <a:buAutoNum type="arabicPeriod"/>
              <a:defRPr/>
            </a:pPr>
            <a:r>
              <a:rPr lang="en-US" altLang="zh-TW" sz="2000" b="1"/>
              <a:t>Program comments</a:t>
            </a:r>
          </a:p>
          <a:p>
            <a:pPr lvl="1">
              <a:defRPr/>
            </a:pPr>
            <a:r>
              <a:rPr lang="en-US" altLang="zh-TW" sz="1800" b="1" kern="0">
                <a:solidFill>
                  <a:srgbClr val="00B050"/>
                </a:solidFill>
              </a:rPr>
              <a:t>/* */ </a:t>
            </a:r>
            <a:r>
              <a:rPr lang="en-US" altLang="zh-TW" sz="1800" b="1" kern="0"/>
              <a:t>or </a:t>
            </a:r>
            <a:r>
              <a:rPr lang="en-US" altLang="zh-TW" sz="1800" b="1">
                <a:solidFill>
                  <a:srgbClr val="00B050"/>
                </a:solidFill>
              </a:rPr>
              <a:t>//</a:t>
            </a:r>
            <a:r>
              <a:rPr lang="en-US" altLang="zh-TW" sz="1800" b="1"/>
              <a:t> (C99 or C++ one-line comment)</a:t>
            </a:r>
          </a:p>
          <a:p>
            <a:pPr lvl="1">
              <a:defRPr/>
            </a:pPr>
            <a:r>
              <a:rPr lang="en-US" altLang="zh-TW" sz="1800" b="1">
                <a:solidFill>
                  <a:srgbClr val="00B050"/>
                </a:solidFill>
              </a:rPr>
              <a:t>Ignored</a:t>
            </a:r>
            <a:r>
              <a:rPr lang="en-US" altLang="zh-TW" sz="1800" b="1"/>
              <a:t> by the compiler</a:t>
            </a:r>
          </a:p>
          <a:p>
            <a:pPr lvl="1">
              <a:defRPr/>
            </a:pPr>
            <a:r>
              <a:rPr lang="en-US" altLang="zh-TW" sz="1800" b="1" kern="0"/>
              <a:t>For </a:t>
            </a:r>
            <a:r>
              <a:rPr lang="en-US" altLang="zh-TW" sz="1800" b="1" kern="0">
                <a:solidFill>
                  <a:srgbClr val="00B050"/>
                </a:solidFill>
              </a:rPr>
              <a:t>human</a:t>
            </a:r>
            <a:r>
              <a:rPr lang="en-US" altLang="zh-TW" sz="1800" b="1" kern="0"/>
              <a:t> only</a:t>
            </a:r>
          </a:p>
          <a:p>
            <a:pPr>
              <a:buFont typeface="Times" pitchFamily="1" charset="0"/>
              <a:buAutoNum type="arabicPeriod"/>
              <a:defRPr/>
            </a:pPr>
            <a:r>
              <a:rPr lang="en-US" altLang="zh-TW" sz="2000" b="1" kern="0"/>
              <a:t>formatted output</a:t>
            </a:r>
          </a:p>
          <a:p>
            <a:pPr lvl="1">
              <a:defRPr/>
            </a:pPr>
            <a:r>
              <a:rPr lang="en-US" altLang="zh-TW" sz="1800" b="1" kern="0">
                <a:solidFill>
                  <a:srgbClr val="00B050"/>
                </a:solidFill>
              </a:rPr>
              <a:t>%d</a:t>
            </a:r>
            <a:r>
              <a:rPr lang="en-US" altLang="zh-TW" sz="1800" b="1" kern="0"/>
              <a:t> for an </a:t>
            </a:r>
            <a:r>
              <a:rPr lang="en-US" altLang="zh-TW" sz="1800" b="1" kern="0">
                <a:solidFill>
                  <a:srgbClr val="00B050"/>
                </a:solidFill>
              </a:rPr>
              <a:t>integer</a:t>
            </a:r>
          </a:p>
        </p:txBody>
      </p:sp>
      <p:sp>
        <p:nvSpPr>
          <p:cNvPr id="7" name="文字方塊 4">
            <a:extLst>
              <a:ext uri="{FF2B5EF4-FFF2-40B4-BE49-F238E27FC236}">
                <a16:creationId xmlns:a16="http://schemas.microsoft.com/office/drawing/2014/main" id="{7595C0CB-3277-4B88-B90F-FC12DFA53C6F}"/>
              </a:ext>
            </a:extLst>
          </p:cNvPr>
          <p:cNvSpPr txBox="1"/>
          <p:nvPr/>
        </p:nvSpPr>
        <p:spPr>
          <a:xfrm>
            <a:off x="1598612" y="2034119"/>
            <a:ext cx="4952998" cy="3477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6A9955"/>
                </a:solidFill>
                <a:latin typeface="Consolas" panose="020B0609020204030204" pitchFamily="49" charset="0"/>
              </a:rPr>
              <a:t>/* Can you understand the previous example program? */</a:t>
            </a:r>
            <a:endParaRPr lang="en-US" sz="20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6A9955"/>
                </a:solidFill>
                <a:latin typeface="Consolas" panose="020B0609020204030204" pitchFamily="49" charset="0"/>
              </a:rPr>
              <a:t>// Let’s try one more!</a:t>
            </a:r>
            <a:endParaRPr lang="en-US" sz="20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 </a:t>
            </a:r>
            <a:r>
              <a:rPr lang="en-US" sz="200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sz="2000" err="1">
                <a:solidFill>
                  <a:srgbClr val="CE9178"/>
                </a:solidFill>
                <a:latin typeface="Consolas" panose="020B0609020204030204" pitchFamily="49" charset="0"/>
              </a:rPr>
              <a:t>stdio.h</a:t>
            </a:r>
            <a:r>
              <a:rPr lang="en-US" sz="200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20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00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000">
                <a:solidFill>
                  <a:srgbClr val="FF0000"/>
                </a:solidFill>
                <a:latin typeface="Consolas" panose="020B0609020204030204" pitchFamily="49" charset="0"/>
              </a:rPr>
              <a:t>??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\n</a:t>
            </a:r>
            <a:r>
              <a:rPr lang="en-US" sz="2000">
                <a:solidFill>
                  <a:srgbClr val="CE9178"/>
                </a:solidFill>
                <a:latin typeface="Consolas" panose="020B0609020204030204" pitchFamily="49" charset="0"/>
              </a:rPr>
              <a:t>", </a:t>
            </a:r>
            <a:r>
              <a:rPr lang="en-US" sz="2000">
                <a:solidFill>
                  <a:srgbClr val="FF0000"/>
                </a:solidFill>
                <a:latin typeface="Consolas" panose="020B0609020204030204" pitchFamily="49" charset="0"/>
              </a:rPr>
              <a:t>?</a:t>
            </a:r>
            <a:r>
              <a:rPr lang="en-US" sz="2000">
                <a:solidFill>
                  <a:srgbClr val="CE9178"/>
                </a:solidFill>
                <a:latin typeface="Consolas" panose="020B0609020204030204" pitchFamily="49" charset="0"/>
              </a:rPr>
              <a:t>);</a:t>
            </a:r>
            <a:endParaRPr lang="en-US" sz="20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E9178"/>
                </a:solidFill>
                <a:latin typeface="Consolas" panose="020B0609020204030204" pitchFamily="49" charset="0"/>
              </a:rPr>
              <a:t>    return 0;</a:t>
            </a:r>
            <a:endParaRPr lang="en-US" sz="20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E9178"/>
                </a:solidFill>
                <a:latin typeface="Consolas" panose="020B0609020204030204" pitchFamily="49" charset="0"/>
              </a:rPr>
              <a:t>}</a:t>
            </a:r>
            <a:endParaRPr lang="en-US" sz="20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4FA23F-DD36-4E92-9F13-7F841FA23D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614" y="6340475"/>
            <a:ext cx="990601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30A9-9D82-463C-883B-8A293CBB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83BA8-BF6D-4228-AADC-8C7511DB7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文字方塊 4">
            <a:extLst>
              <a:ext uri="{FF2B5EF4-FFF2-40B4-BE49-F238E27FC236}">
                <a16:creationId xmlns:a16="http://schemas.microsoft.com/office/drawing/2014/main" id="{AB9848D3-B820-4B08-A330-DB47D1B5BF96}"/>
              </a:ext>
            </a:extLst>
          </p:cNvPr>
          <p:cNvSpPr txBox="1"/>
          <p:nvPr/>
        </p:nvSpPr>
        <p:spPr>
          <a:xfrm>
            <a:off x="4037012" y="1981200"/>
            <a:ext cx="3505202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 a = 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979BB1-CC86-49A7-B684-6402F46E60AA}"/>
              </a:ext>
            </a:extLst>
          </p:cNvPr>
          <p:cNvGrpSpPr/>
          <p:nvPr/>
        </p:nvGrpSpPr>
        <p:grpSpPr>
          <a:xfrm>
            <a:off x="3960812" y="2303026"/>
            <a:ext cx="1371600" cy="722057"/>
            <a:chOff x="3960812" y="2303026"/>
            <a:chExt cx="1371600" cy="72205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1660EF4-7AE3-458A-9542-67ACCB0EC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5212" y="2303026"/>
              <a:ext cx="381000" cy="363974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BB8243-03BC-4AD9-AB94-6DBF9D9E69B2}"/>
                </a:ext>
              </a:extLst>
            </p:cNvPr>
            <p:cNvSpPr txBox="1"/>
            <p:nvPr/>
          </p:nvSpPr>
          <p:spPr>
            <a:xfrm>
              <a:off x="3960812" y="2655751"/>
              <a:ext cx="1371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/>
                <a:t>datatype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CB5576-C6E9-47A9-BD5D-DC249481B6C6}"/>
              </a:ext>
            </a:extLst>
          </p:cNvPr>
          <p:cNvGrpSpPr/>
          <p:nvPr/>
        </p:nvGrpSpPr>
        <p:grpSpPr>
          <a:xfrm>
            <a:off x="5103813" y="2286000"/>
            <a:ext cx="1371600" cy="1015663"/>
            <a:chOff x="3617911" y="2286893"/>
            <a:chExt cx="1371600" cy="101566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2D4D2BB-503D-41EA-AD8A-4A74417C16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1310" y="2286893"/>
              <a:ext cx="0" cy="423149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02ADC5-A69C-460C-A79B-DDEBE39A1DB5}"/>
                </a:ext>
              </a:extLst>
            </p:cNvPr>
            <p:cNvSpPr txBox="1"/>
            <p:nvPr/>
          </p:nvSpPr>
          <p:spPr>
            <a:xfrm>
              <a:off x="3617911" y="2656225"/>
              <a:ext cx="13716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/>
                <a:t>variable name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0CD232-FEA8-4622-980A-277CA499A430}"/>
              </a:ext>
            </a:extLst>
          </p:cNvPr>
          <p:cNvGrpSpPr/>
          <p:nvPr/>
        </p:nvGrpSpPr>
        <p:grpSpPr>
          <a:xfrm>
            <a:off x="6094412" y="2303027"/>
            <a:ext cx="1371600" cy="725001"/>
            <a:chOff x="3806055" y="2300082"/>
            <a:chExt cx="1371600" cy="725001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7B82F00-BBA5-4238-9829-BF869D588E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58456" y="2300082"/>
              <a:ext cx="457201" cy="379421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80DA8B-8257-47C5-8B1E-5B3B3A3A7ADB}"/>
                </a:ext>
              </a:extLst>
            </p:cNvPr>
            <p:cNvSpPr txBox="1"/>
            <p:nvPr/>
          </p:nvSpPr>
          <p:spPr>
            <a:xfrm>
              <a:off x="3806055" y="2655751"/>
              <a:ext cx="1371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/>
                <a:t>value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267889-951B-4389-B546-2F9A84CEDDB0}"/>
              </a:ext>
            </a:extLst>
          </p:cNvPr>
          <p:cNvGrpSpPr/>
          <p:nvPr/>
        </p:nvGrpSpPr>
        <p:grpSpPr>
          <a:xfrm>
            <a:off x="2513012" y="3359944"/>
            <a:ext cx="6858000" cy="2819400"/>
            <a:chOff x="2513012" y="3359944"/>
            <a:chExt cx="6858000" cy="2819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63F499-1DA0-487E-98EF-052A1CC361A1}"/>
                </a:ext>
              </a:extLst>
            </p:cNvPr>
            <p:cNvSpPr/>
            <p:nvPr/>
          </p:nvSpPr>
          <p:spPr>
            <a:xfrm>
              <a:off x="2513012" y="3359944"/>
              <a:ext cx="6858000" cy="28194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62F4D4-40AB-4CAB-9D98-0710462D3176}"/>
                </a:ext>
              </a:extLst>
            </p:cNvPr>
            <p:cNvSpPr txBox="1"/>
            <p:nvPr/>
          </p:nvSpPr>
          <p:spPr>
            <a:xfrm>
              <a:off x="4722812" y="5622786"/>
              <a:ext cx="2286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8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RAM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DF718E9-8063-493E-B320-FE436FED6FD2}"/>
                </a:ext>
              </a:extLst>
            </p:cNvPr>
            <p:cNvSpPr/>
            <p:nvPr/>
          </p:nvSpPr>
          <p:spPr>
            <a:xfrm>
              <a:off x="4684713" y="4358651"/>
              <a:ext cx="838200" cy="609600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20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5F89891-CF5B-48E3-92F3-FA37A6C49DCD}"/>
              </a:ext>
            </a:extLst>
          </p:cNvPr>
          <p:cNvSpPr txBox="1"/>
          <p:nvPr/>
        </p:nvSpPr>
        <p:spPr>
          <a:xfrm>
            <a:off x="4075113" y="5020645"/>
            <a:ext cx="2057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0x7fff5694dc58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653054-BDF8-4B83-9D36-0579C67F53F1}"/>
              </a:ext>
            </a:extLst>
          </p:cNvPr>
          <p:cNvSpPr txBox="1"/>
          <p:nvPr/>
        </p:nvSpPr>
        <p:spPr>
          <a:xfrm>
            <a:off x="5887417" y="5019356"/>
            <a:ext cx="2057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>
                <a:sym typeface="Wingdings" panose="05000000000000000000" pitchFamily="2" charset="2"/>
              </a:rPr>
              <a:t> Address of </a:t>
            </a:r>
            <a:r>
              <a:rPr lang="en-US">
                <a:latin typeface="Arial Nova Light" panose="020B0304020202020204" pitchFamily="34" charset="0"/>
                <a:sym typeface="Wingdings" panose="05000000000000000000" pitchFamily="2" charset="2"/>
              </a:rPr>
              <a:t>a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0DEBAF-14C1-4678-B01B-9E1D8A8BF346}"/>
              </a:ext>
            </a:extLst>
          </p:cNvPr>
          <p:cNvSpPr txBox="1"/>
          <p:nvPr/>
        </p:nvSpPr>
        <p:spPr>
          <a:xfrm>
            <a:off x="5027612" y="4490313"/>
            <a:ext cx="2057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>
                <a:sym typeface="Wingdings" panose="05000000000000000000" pitchFamily="2" charset="2"/>
              </a:rPr>
              <a:t> Value of </a:t>
            </a:r>
            <a:r>
              <a:rPr lang="en-US">
                <a:latin typeface="Arial Nova Light" panose="020B0304020202020204" pitchFamily="34" charset="0"/>
                <a:sym typeface="Wingdings" panose="05000000000000000000" pitchFamily="2" charset="2"/>
              </a:rPr>
              <a:t>a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DC171F-D285-49D2-8E7C-D060DC0D3C02}"/>
              </a:ext>
            </a:extLst>
          </p:cNvPr>
          <p:cNvSpPr txBox="1"/>
          <p:nvPr/>
        </p:nvSpPr>
        <p:spPr>
          <a:xfrm>
            <a:off x="3002916" y="3761231"/>
            <a:ext cx="42290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/>
              <a:t>Reserved memory for variable 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5F3F56-5737-4E37-B56D-7E729427AD64}"/>
              </a:ext>
            </a:extLst>
          </p:cNvPr>
          <p:cNvSpPr txBox="1"/>
          <p:nvPr/>
        </p:nvSpPr>
        <p:spPr>
          <a:xfrm>
            <a:off x="5256212" y="4054511"/>
            <a:ext cx="2286002" cy="3761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>
                <a:sym typeface="Wingdings" panose="05000000000000000000" pitchFamily="2" charset="2"/>
              </a:rPr>
              <a:t> Variable name</a:t>
            </a: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62F07A-428C-4528-8B04-04581228C5FE}"/>
              </a:ext>
            </a:extLst>
          </p:cNvPr>
          <p:cNvSpPr txBox="1"/>
          <p:nvPr/>
        </p:nvSpPr>
        <p:spPr>
          <a:xfrm>
            <a:off x="4722812" y="4009777"/>
            <a:ext cx="72926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>
                <a:solidFill>
                  <a:srgbClr val="996600"/>
                </a:solidFill>
                <a:latin typeface="Arial Nova Light" panose="020B0604020202020204" pitchFamily="34" charset="0"/>
              </a:rPr>
              <a:t>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C60FAC-C959-4AE7-9A5D-FFDC0BE61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2" y="6324600"/>
            <a:ext cx="531813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4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4EB3DD60-A51E-44A9-81F5-88F792A5F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Ex. 3: </a:t>
            </a:r>
            <a:r>
              <a:rPr lang="pt-BR" altLang="zh-TW"/>
              <a:t>Demonstrate the C formatted outputs</a:t>
            </a:r>
            <a:endParaRPr lang="en-US" altLang="zh-TW">
              <a:solidFill>
                <a:srgbClr val="FF0000"/>
              </a:solidFill>
            </a:endParaRPr>
          </a:p>
        </p:txBody>
      </p:sp>
      <p:sp>
        <p:nvSpPr>
          <p:cNvPr id="7" name="文字方塊 4">
            <a:extLst>
              <a:ext uri="{FF2B5EF4-FFF2-40B4-BE49-F238E27FC236}">
                <a16:creationId xmlns:a16="http://schemas.microsoft.com/office/drawing/2014/main" id="{35C9468F-07FD-4BFD-A86D-B3B586F98B2C}"/>
              </a:ext>
            </a:extLst>
          </p:cNvPr>
          <p:cNvSpPr txBox="1"/>
          <p:nvPr/>
        </p:nvSpPr>
        <p:spPr>
          <a:xfrm>
            <a:off x="1674813" y="1905000"/>
            <a:ext cx="8458199" cy="42780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600">
                <a:solidFill>
                  <a:srgbClr val="C586C0"/>
                </a:solidFill>
                <a:latin typeface="Consolas"/>
              </a:rPr>
              <a:t>#include</a:t>
            </a:r>
            <a:r>
              <a:rPr lang="en-US" altLang="zh-TW" sz="1600">
                <a:solidFill>
                  <a:srgbClr val="569CD6"/>
                </a:solidFill>
                <a:latin typeface="Consolas"/>
              </a:rPr>
              <a:t> </a:t>
            </a:r>
            <a:r>
              <a:rPr lang="en-US" altLang="zh-TW" sz="1600">
                <a:solidFill>
                  <a:srgbClr val="CE9178"/>
                </a:solidFill>
                <a:latin typeface="Consolas"/>
              </a:rPr>
              <a:t>&lt;</a:t>
            </a:r>
            <a:r>
              <a:rPr lang="en-US" altLang="zh-TW" sz="1600" err="1">
                <a:solidFill>
                  <a:srgbClr val="CE9178"/>
                </a:solidFill>
                <a:latin typeface="Consolas"/>
              </a:rPr>
              <a:t>stdio.h</a:t>
            </a:r>
            <a:r>
              <a:rPr lang="en-US" altLang="zh-TW" sz="1600">
                <a:solidFill>
                  <a:srgbClr val="CE9178"/>
                </a:solidFill>
                <a:latin typeface="Consolas"/>
              </a:rPr>
              <a:t>&gt;</a:t>
            </a:r>
            <a:r>
              <a:rPr lang="en-US" altLang="zh-TW" sz="1600">
                <a:solidFill>
                  <a:srgbClr val="569CD6"/>
                </a:solidFill>
                <a:latin typeface="Consolas"/>
              </a:rPr>
              <a:t>​</a:t>
            </a:r>
          </a:p>
          <a:p>
            <a:br>
              <a:rPr lang="en-US" altLang="zh-TW" sz="1600">
                <a:solidFill>
                  <a:srgbClr val="D4D4D4"/>
                </a:solidFill>
                <a:latin typeface="Consolas"/>
              </a:rPr>
            </a:br>
            <a:r>
              <a:rPr lang="en-US" altLang="zh-TW" sz="1600">
                <a:solidFill>
                  <a:srgbClr val="569CD6"/>
                </a:solidFill>
                <a:latin typeface="Consolas"/>
              </a:rPr>
              <a:t>int</a:t>
            </a:r>
            <a:r>
              <a:rPr lang="en-US" altLang="zh-TW" sz="1600">
                <a:solidFill>
                  <a:srgbClr val="D4D4D4"/>
                </a:solidFill>
                <a:latin typeface="Consolas"/>
              </a:rPr>
              <a:t> </a:t>
            </a:r>
            <a:r>
              <a:rPr lang="en-US" altLang="zh-TW" sz="1600">
                <a:solidFill>
                  <a:srgbClr val="DCDCAA"/>
                </a:solidFill>
                <a:latin typeface="Consolas"/>
              </a:rPr>
              <a:t>main</a:t>
            </a:r>
            <a:r>
              <a:rPr lang="en-US" altLang="zh-TW" sz="160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zh-TW" sz="1600">
                <a:solidFill>
                  <a:srgbClr val="569CD6"/>
                </a:solidFill>
                <a:latin typeface="Consolas"/>
              </a:rPr>
              <a:t>void</a:t>
            </a:r>
            <a:r>
              <a:rPr lang="en-US" altLang="zh-TW" sz="1600">
                <a:solidFill>
                  <a:srgbClr val="D4D4D4"/>
                </a:solidFill>
                <a:latin typeface="Consolas"/>
              </a:rPr>
              <a:t>)​</a:t>
            </a:r>
          </a:p>
          <a:p>
            <a:r>
              <a:rPr lang="en-US" altLang="zh-TW" sz="1600">
                <a:solidFill>
                  <a:srgbClr val="D4D4D4"/>
                </a:solidFill>
                <a:latin typeface="Consolas"/>
              </a:rPr>
              <a:t>{​</a:t>
            </a:r>
          </a:p>
          <a:p>
            <a:r>
              <a:rPr lang="en-US" altLang="zh-TW" sz="160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altLang="zh-TW" sz="1600">
                <a:solidFill>
                  <a:srgbClr val="569CD6"/>
                </a:solidFill>
                <a:latin typeface="Consolas"/>
              </a:rPr>
              <a:t>int</a:t>
            </a:r>
            <a:r>
              <a:rPr lang="en-US" altLang="zh-TW" sz="1600">
                <a:solidFill>
                  <a:srgbClr val="D4D4D4"/>
                </a:solidFill>
                <a:latin typeface="Consolas"/>
              </a:rPr>
              <a:t> x;  </a:t>
            </a:r>
            <a:r>
              <a:rPr lang="en-US" altLang="zh-TW" sz="1600">
                <a:solidFill>
                  <a:srgbClr val="6A9955"/>
                </a:solidFill>
                <a:latin typeface="Consolas"/>
              </a:rPr>
              <a:t>// integer 32-bit​</a:t>
            </a:r>
          </a:p>
          <a:p>
            <a:r>
              <a:rPr lang="en-US" altLang="zh-TW" sz="160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altLang="zh-TW" sz="1600">
                <a:solidFill>
                  <a:srgbClr val="569CD6"/>
                </a:solidFill>
                <a:latin typeface="Consolas"/>
              </a:rPr>
              <a:t>double</a:t>
            </a:r>
            <a:r>
              <a:rPr lang="en-US" altLang="zh-TW" sz="1600">
                <a:solidFill>
                  <a:srgbClr val="D4D4D4"/>
                </a:solidFill>
                <a:latin typeface="Consolas"/>
              </a:rPr>
              <a:t> y; </a:t>
            </a:r>
            <a:r>
              <a:rPr lang="en-US" altLang="zh-TW" sz="1600">
                <a:solidFill>
                  <a:srgbClr val="6A9955"/>
                </a:solidFill>
                <a:latin typeface="Consolas"/>
              </a:rPr>
              <a:t>// 64-bit double precision floating point number​</a:t>
            </a:r>
          </a:p>
          <a:p>
            <a:br>
              <a:rPr lang="en-US" altLang="zh-TW" sz="1600">
                <a:solidFill>
                  <a:srgbClr val="D4D4D4"/>
                </a:solidFill>
                <a:latin typeface="Consolas"/>
              </a:rPr>
            </a:br>
            <a:r>
              <a:rPr lang="en-US" altLang="zh-TW" sz="1600">
                <a:solidFill>
                  <a:srgbClr val="D4D4D4"/>
                </a:solidFill>
                <a:latin typeface="Consolas"/>
              </a:rPr>
              <a:t>    x = </a:t>
            </a:r>
            <a:r>
              <a:rPr lang="en-US" altLang="zh-TW" sz="1600">
                <a:solidFill>
                  <a:srgbClr val="B5CEA8"/>
                </a:solidFill>
                <a:latin typeface="Consolas"/>
              </a:rPr>
              <a:t>789</a:t>
            </a:r>
            <a:r>
              <a:rPr lang="en-US" altLang="zh-TW" sz="1600">
                <a:solidFill>
                  <a:srgbClr val="D4D4D4"/>
                </a:solidFill>
                <a:latin typeface="Consolas"/>
              </a:rPr>
              <a:t>;​</a:t>
            </a:r>
          </a:p>
          <a:p>
            <a:r>
              <a:rPr lang="en-US" altLang="zh-TW" sz="1600">
                <a:solidFill>
                  <a:srgbClr val="D4D4D4"/>
                </a:solidFill>
                <a:latin typeface="Consolas"/>
              </a:rPr>
              <a:t>    y = </a:t>
            </a:r>
            <a:r>
              <a:rPr lang="en-US" altLang="zh-TW" sz="1600">
                <a:solidFill>
                  <a:srgbClr val="B5CEA8"/>
                </a:solidFill>
                <a:latin typeface="Consolas"/>
              </a:rPr>
              <a:t>3.1415</a:t>
            </a:r>
            <a:r>
              <a:rPr lang="en-US" altLang="zh-TW" sz="1600">
                <a:solidFill>
                  <a:srgbClr val="D4D4D4"/>
                </a:solidFill>
                <a:latin typeface="Consolas"/>
              </a:rPr>
              <a:t>;​</a:t>
            </a:r>
          </a:p>
          <a:p>
            <a:br>
              <a:rPr lang="en-US" altLang="zh-TW" sz="1600">
                <a:solidFill>
                  <a:srgbClr val="D4D4D4"/>
                </a:solidFill>
                <a:latin typeface="Consolas"/>
              </a:rPr>
            </a:br>
            <a:r>
              <a:rPr lang="en-US" altLang="zh-TW" sz="160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altLang="zh-TW" sz="1600">
                <a:solidFill>
                  <a:srgbClr val="6A9955"/>
                </a:solidFill>
                <a:latin typeface="Consolas"/>
              </a:rPr>
              <a:t>// formatted output​</a:t>
            </a:r>
          </a:p>
          <a:p>
            <a:r>
              <a:rPr lang="en-US" altLang="zh-TW" sz="160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altLang="zh-TW" sz="1600" err="1">
                <a:solidFill>
                  <a:srgbClr val="DCDCAA"/>
                </a:solidFill>
                <a:latin typeface="Consolas"/>
              </a:rPr>
              <a:t>printf</a:t>
            </a:r>
            <a:r>
              <a:rPr lang="en-US" altLang="zh-TW" sz="160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zh-TW" sz="1600">
                <a:solidFill>
                  <a:srgbClr val="CE9178"/>
                </a:solidFill>
                <a:latin typeface="Consolas"/>
              </a:rPr>
              <a:t>"%5d</a:t>
            </a:r>
            <a:r>
              <a:rPr lang="en-US" altLang="zh-TW" sz="1600">
                <a:solidFill>
                  <a:srgbClr val="D7BA7D"/>
                </a:solidFill>
                <a:latin typeface="Consolas"/>
              </a:rPr>
              <a:t>\n</a:t>
            </a:r>
            <a:r>
              <a:rPr lang="en-US" altLang="zh-TW" sz="1600">
                <a:solidFill>
                  <a:srgbClr val="CE9178"/>
                </a:solidFill>
                <a:latin typeface="Consolas"/>
              </a:rPr>
              <a:t>"</a:t>
            </a:r>
            <a:r>
              <a:rPr lang="en-US" altLang="zh-TW" sz="1600">
                <a:solidFill>
                  <a:srgbClr val="D4D4D4"/>
                </a:solidFill>
                <a:latin typeface="Consolas"/>
              </a:rPr>
              <a:t>, x); </a:t>
            </a:r>
            <a:r>
              <a:rPr lang="en-US" altLang="zh-TW" sz="1600">
                <a:solidFill>
                  <a:srgbClr val="6A9955"/>
                </a:solidFill>
                <a:latin typeface="Consolas"/>
              </a:rPr>
              <a:t>// decimal​</a:t>
            </a:r>
          </a:p>
          <a:p>
            <a:r>
              <a:rPr lang="en-US" altLang="zh-TW" sz="160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altLang="zh-TW" sz="1600" err="1">
                <a:solidFill>
                  <a:srgbClr val="DCDCAA"/>
                </a:solidFill>
                <a:latin typeface="Consolas"/>
              </a:rPr>
              <a:t>printf</a:t>
            </a:r>
            <a:r>
              <a:rPr lang="en-US" altLang="zh-TW" sz="160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zh-TW" sz="1600">
                <a:solidFill>
                  <a:srgbClr val="CE9178"/>
                </a:solidFill>
                <a:latin typeface="Consolas"/>
              </a:rPr>
              <a:t>"%10.5f</a:t>
            </a:r>
            <a:r>
              <a:rPr lang="en-US" altLang="zh-TW" sz="1600">
                <a:solidFill>
                  <a:srgbClr val="D7BA7D"/>
                </a:solidFill>
                <a:latin typeface="Consolas"/>
              </a:rPr>
              <a:t>\n</a:t>
            </a:r>
            <a:r>
              <a:rPr lang="en-US" altLang="zh-TW" sz="1600">
                <a:solidFill>
                  <a:srgbClr val="CE9178"/>
                </a:solidFill>
                <a:latin typeface="Consolas"/>
              </a:rPr>
              <a:t>"</a:t>
            </a:r>
            <a:r>
              <a:rPr lang="en-US" altLang="zh-TW" sz="1600">
                <a:solidFill>
                  <a:srgbClr val="D4D4D4"/>
                </a:solidFill>
                <a:latin typeface="Consolas"/>
              </a:rPr>
              <a:t>, y); </a:t>
            </a:r>
            <a:r>
              <a:rPr lang="en-US" altLang="zh-TW" sz="1600">
                <a:solidFill>
                  <a:srgbClr val="6A9955"/>
                </a:solidFill>
                <a:latin typeface="Consolas"/>
              </a:rPr>
              <a:t>// floating point​</a:t>
            </a:r>
          </a:p>
          <a:p>
            <a:br>
              <a:rPr lang="en-US" altLang="zh-TW" sz="1600">
                <a:solidFill>
                  <a:srgbClr val="D4D4D4"/>
                </a:solidFill>
                <a:latin typeface="Consolas"/>
              </a:rPr>
            </a:br>
            <a:r>
              <a:rPr lang="en-US" altLang="zh-TW" sz="160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altLang="zh-TW" sz="1600">
                <a:solidFill>
                  <a:srgbClr val="C586C0"/>
                </a:solidFill>
                <a:latin typeface="Consolas"/>
              </a:rPr>
              <a:t>return</a:t>
            </a:r>
            <a:r>
              <a:rPr lang="en-US" altLang="zh-TW" sz="1600">
                <a:solidFill>
                  <a:srgbClr val="D4D4D4"/>
                </a:solidFill>
                <a:latin typeface="Consolas"/>
              </a:rPr>
              <a:t> </a:t>
            </a:r>
            <a:r>
              <a:rPr lang="en-US" altLang="zh-TW" sz="160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zh-TW" sz="1600">
                <a:solidFill>
                  <a:srgbClr val="D4D4D4"/>
                </a:solidFill>
                <a:latin typeface="Consolas"/>
              </a:rPr>
              <a:t>;​</a:t>
            </a:r>
          </a:p>
          <a:p>
            <a:r>
              <a:rPr lang="en-US" altLang="zh-TW" sz="1600">
                <a:solidFill>
                  <a:srgbClr val="D4D4D4"/>
                </a:solidFill>
                <a:latin typeface="Consolas"/>
              </a:rPr>
              <a:t>}​</a:t>
            </a:r>
          </a:p>
          <a:p>
            <a:endParaRPr lang="en-US" altLang="zh-TW" sz="1600">
              <a:solidFill>
                <a:srgbClr val="D4D4D4"/>
              </a:solidFill>
              <a:latin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2F89F-9C54-4750-A34E-A96C173BD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12" y="5521548"/>
            <a:ext cx="4499257" cy="10707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F78EF-AE9B-4A0A-BF13-57D331788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614" y="6340475"/>
            <a:ext cx="990601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CB3FE3D7-805F-4381-800E-9BAD447776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Arithmetic Operators in 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864BE-13E1-458C-B237-BCB6A9780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Assume variable </a:t>
            </a:r>
            <a:r>
              <a:rPr lang="en-US" altLang="zh-TW" b="1"/>
              <a:t>A</a:t>
            </a:r>
            <a:r>
              <a:rPr lang="en-US" altLang="zh-TW"/>
              <a:t> holds 10 and variable </a:t>
            </a:r>
            <a:r>
              <a:rPr lang="en-US" altLang="zh-TW" b="1"/>
              <a:t>B</a:t>
            </a:r>
            <a:r>
              <a:rPr lang="en-US" altLang="zh-TW"/>
              <a:t> holds 20, then:</a:t>
            </a:r>
          </a:p>
          <a:p>
            <a:endParaRPr 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DC8CA49-CF13-484D-80B4-3984D2789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173005"/>
              </p:ext>
            </p:extLst>
          </p:nvPr>
        </p:nvGraphicFramePr>
        <p:xfrm>
          <a:off x="1827212" y="2388393"/>
          <a:ext cx="8305800" cy="30718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6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2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7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311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>
                          <a:effectLst/>
                        </a:rPr>
                        <a:t>Operator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7625" marR="47625" marT="47640" marB="4764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>
                          <a:effectLst/>
                        </a:rPr>
                        <a:t>Description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7625" marR="47625" marT="47640" marB="4764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>
                          <a:effectLst/>
                        </a:rPr>
                        <a:t>Example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7625" marR="47625" marT="47640" marB="4764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39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>
                          <a:effectLst/>
                        </a:rPr>
                        <a:t>+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7625" marR="47625" marT="47640" marB="4764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>
                          <a:effectLst/>
                        </a:rPr>
                        <a:t>Adds two operands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7625" marR="47625" marT="47640" marB="4764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>
                          <a:effectLst/>
                        </a:rPr>
                        <a:t>A + B will give 30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7625" marR="47625" marT="47640" marB="4764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39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>
                          <a:effectLst/>
                        </a:rPr>
                        <a:t>-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7625" marR="47625" marT="47640" marB="4764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>
                          <a:effectLst/>
                        </a:rPr>
                        <a:t>Subtracts second operand from the first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7625" marR="47625" marT="47640" marB="4764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>
                          <a:effectLst/>
                        </a:rPr>
                        <a:t>A - B will give -10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7625" marR="47625" marT="47640" marB="4764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39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>
                          <a:effectLst/>
                        </a:rPr>
                        <a:t>*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7625" marR="47625" marT="47640" marB="4764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>
                          <a:effectLst/>
                        </a:rPr>
                        <a:t>Multiplies both operands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7625" marR="47625" marT="47640" marB="4764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>
                          <a:effectLst/>
                        </a:rPr>
                        <a:t>A * B will give 200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7625" marR="47625" marT="47640" marB="4764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39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>
                          <a:effectLst/>
                        </a:rPr>
                        <a:t>/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7625" marR="47625" marT="47640" marB="4764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>
                          <a:effectLst/>
                        </a:rPr>
                        <a:t>Divides numerator by de-numerator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7625" marR="47625" marT="47640" marB="4764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>
                          <a:effectLst/>
                        </a:rPr>
                        <a:t>B / A will give 2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7625" marR="47625" marT="47640" marB="4764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311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>
                          <a:effectLst/>
                        </a:rPr>
                        <a:t>%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7625" marR="47625" marT="47640" marB="4764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>
                          <a:effectLst/>
                        </a:rPr>
                        <a:t>Modulus Operator and remainder of after an integer division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7625" marR="47625" marT="47640" marB="4764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>
                          <a:effectLst/>
                        </a:rPr>
                        <a:t>B % A will give 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7625" marR="47625" marT="47640" marB="4764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19A7E-A70D-4E28-976A-DDCFF52E7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2" y="6324600"/>
            <a:ext cx="531813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5D120B-0BAB-4EC2-8AFD-1425B1C43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838200"/>
            <a:ext cx="9601200" cy="1143000"/>
          </a:xfrm>
        </p:spPr>
        <p:txBody>
          <a:bodyPr>
            <a:normAutofit/>
          </a:bodyPr>
          <a:lstStyle/>
          <a:p>
            <a:r>
              <a:rPr lang="en-US" altLang="zh-TW"/>
              <a:t>Ex. 4: </a:t>
            </a:r>
            <a:r>
              <a:rPr lang="en-US" altLang="zh-TW">
                <a:solidFill>
                  <a:srgbClr val="FF0000"/>
                </a:solidFill>
              </a:rPr>
              <a:t>Read in </a:t>
            </a:r>
            <a:r>
              <a:rPr lang="en-US" altLang="zh-TW"/>
              <a:t>an </a:t>
            </a:r>
            <a:r>
              <a:rPr lang="en-US" altLang="zh-TW">
                <a:solidFill>
                  <a:srgbClr val="FF0000"/>
                </a:solidFill>
              </a:rPr>
              <a:t>integer </a:t>
            </a:r>
            <a:r>
              <a:rPr lang="en-US" altLang="zh-TW" i="1">
                <a:solidFill>
                  <a:srgbClr val="FF0000"/>
                </a:solidFill>
              </a:rPr>
              <a:t>x</a:t>
            </a:r>
            <a:r>
              <a:rPr lang="en-US" altLang="zh-TW"/>
              <a:t> from the keyboard, and print the integer </a:t>
            </a:r>
            <a:r>
              <a:rPr lang="en-US" altLang="zh-TW" i="1"/>
              <a:t>x</a:t>
            </a:r>
            <a:r>
              <a:rPr lang="en-US" altLang="zh-TW"/>
              <a:t>+1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2AFF1D-1F3E-4657-96D1-0703D9266D21}"/>
              </a:ext>
            </a:extLst>
          </p:cNvPr>
          <p:cNvSpPr txBox="1">
            <a:spLocks/>
          </p:cNvSpPr>
          <p:nvPr/>
        </p:nvSpPr>
        <p:spPr bwMode="auto">
          <a:xfrm>
            <a:off x="6323014" y="2210664"/>
            <a:ext cx="5005918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Font typeface="Times" pitchFamily="1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1800" b="1" kern="0"/>
              <a:t>Note:</a:t>
            </a:r>
          </a:p>
          <a:p>
            <a:pPr>
              <a:buFont typeface="Times" pitchFamily="1" charset="0"/>
              <a:buAutoNum type="arabicPeriod"/>
              <a:defRPr/>
            </a:pPr>
            <a:r>
              <a:rPr lang="en-US" altLang="zh-TW" sz="1700" b="1" kern="0"/>
              <a:t>Variable declaration</a:t>
            </a:r>
          </a:p>
          <a:p>
            <a:pPr lvl="1">
              <a:defRPr/>
            </a:pPr>
            <a:r>
              <a:rPr lang="en-US" altLang="zh-TW" sz="1500" b="1" kern="0"/>
              <a:t>Normally, at the </a:t>
            </a:r>
            <a:r>
              <a:rPr lang="en-US" altLang="zh-TW" sz="1500" b="1" kern="0">
                <a:solidFill>
                  <a:srgbClr val="FF0000"/>
                </a:solidFill>
              </a:rPr>
              <a:t>beginning</a:t>
            </a:r>
            <a:r>
              <a:rPr lang="en-US" altLang="zh-TW" sz="1500" b="1" kern="0"/>
              <a:t> of a function</a:t>
            </a:r>
          </a:p>
          <a:p>
            <a:pPr lvl="1">
              <a:defRPr/>
            </a:pPr>
            <a:r>
              <a:rPr lang="en-US" altLang="zh-TW" sz="1500" b="1" kern="0" err="1">
                <a:solidFill>
                  <a:srgbClr val="FF0000"/>
                </a:solidFill>
              </a:rPr>
              <a:t>int</a:t>
            </a:r>
            <a:r>
              <a:rPr lang="en-US" altLang="zh-TW" sz="1500" b="1" kern="0">
                <a:solidFill>
                  <a:srgbClr val="FF0000"/>
                </a:solidFill>
              </a:rPr>
              <a:t> x</a:t>
            </a:r>
            <a:r>
              <a:rPr lang="en-US" altLang="zh-TW" sz="1500" b="1" kern="0"/>
              <a:t> -&gt; x is a </a:t>
            </a:r>
            <a:r>
              <a:rPr lang="en-US" altLang="zh-TW" sz="1500" b="1" kern="0">
                <a:solidFill>
                  <a:srgbClr val="00B050"/>
                </a:solidFill>
              </a:rPr>
              <a:t>variable</a:t>
            </a:r>
            <a:r>
              <a:rPr lang="en-US" altLang="zh-TW" sz="1500" b="1" kern="0"/>
              <a:t> of “integer” data type</a:t>
            </a:r>
          </a:p>
          <a:p>
            <a:pPr lvl="1">
              <a:defRPr/>
            </a:pPr>
            <a:r>
              <a:rPr lang="en-US" altLang="zh-TW" sz="1500" b="1"/>
              <a:t>The </a:t>
            </a:r>
            <a:r>
              <a:rPr lang="en-US" altLang="zh-TW" sz="1500" b="1">
                <a:solidFill>
                  <a:srgbClr val="FF0000"/>
                </a:solidFill>
              </a:rPr>
              <a:t>first character</a:t>
            </a:r>
            <a:r>
              <a:rPr lang="en-US" altLang="zh-TW" sz="1500" b="1"/>
              <a:t> of a variable name must be a </a:t>
            </a:r>
            <a:r>
              <a:rPr lang="en-US" altLang="zh-TW" sz="1500" b="1">
                <a:solidFill>
                  <a:srgbClr val="00B050"/>
                </a:solidFill>
              </a:rPr>
              <a:t>letter</a:t>
            </a:r>
            <a:r>
              <a:rPr lang="en-US" altLang="zh-TW" sz="1500" b="1"/>
              <a:t> or an </a:t>
            </a:r>
            <a:r>
              <a:rPr lang="en-US" altLang="zh-TW" sz="1500" b="1">
                <a:solidFill>
                  <a:srgbClr val="00B050"/>
                </a:solidFill>
              </a:rPr>
              <a:t>underscore</a:t>
            </a:r>
            <a:r>
              <a:rPr lang="en-US" altLang="zh-TW" sz="1500" b="1"/>
              <a:t>. The other characters can also be </a:t>
            </a:r>
            <a:r>
              <a:rPr lang="en-US" altLang="zh-TW" sz="1500" b="1">
                <a:solidFill>
                  <a:srgbClr val="00B050"/>
                </a:solidFill>
              </a:rPr>
              <a:t>digits</a:t>
            </a:r>
            <a:endParaRPr lang="en-US" altLang="zh-TW" sz="1500" b="1" kern="0">
              <a:solidFill>
                <a:srgbClr val="00B050"/>
              </a:solidFill>
            </a:endParaRPr>
          </a:p>
          <a:p>
            <a:pPr>
              <a:buFont typeface="Times" pitchFamily="1" charset="0"/>
              <a:buAutoNum type="arabicPeriod"/>
              <a:defRPr/>
            </a:pPr>
            <a:r>
              <a:rPr lang="en-US" altLang="zh-TW" sz="1700" b="1" kern="0"/>
              <a:t>Assignment statement</a:t>
            </a:r>
          </a:p>
          <a:p>
            <a:pPr lvl="1">
              <a:defRPr/>
            </a:pPr>
            <a:r>
              <a:rPr lang="en-US" altLang="zh-TW" sz="1500" b="1"/>
              <a:t>The </a:t>
            </a:r>
            <a:r>
              <a:rPr lang="en-US" altLang="zh-TW" sz="1500" b="1">
                <a:solidFill>
                  <a:srgbClr val="FF0000"/>
                </a:solidFill>
              </a:rPr>
              <a:t>= operator </a:t>
            </a:r>
            <a:r>
              <a:rPr lang="en-US" altLang="zh-TW" sz="1500" b="1"/>
              <a:t>in C is used for assignment</a:t>
            </a:r>
            <a:endParaRPr lang="en-US" altLang="zh-TW" sz="1500" b="1" kern="0"/>
          </a:p>
        </p:txBody>
      </p:sp>
      <p:sp>
        <p:nvSpPr>
          <p:cNvPr id="9" name="文字方塊 4">
            <a:extLst>
              <a:ext uri="{FF2B5EF4-FFF2-40B4-BE49-F238E27FC236}">
                <a16:creationId xmlns:a16="http://schemas.microsoft.com/office/drawing/2014/main" id="{3CC760C2-6396-4837-98F8-35A67C7817C2}"/>
              </a:ext>
            </a:extLst>
          </p:cNvPr>
          <p:cNvSpPr txBox="1"/>
          <p:nvPr/>
        </p:nvSpPr>
        <p:spPr>
          <a:xfrm>
            <a:off x="1090917" y="2325100"/>
            <a:ext cx="5005918" cy="37856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 </a:t>
            </a:r>
            <a:r>
              <a:rPr lang="en-US" sz="200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sz="2000" err="1">
                <a:solidFill>
                  <a:srgbClr val="CE9178"/>
                </a:solidFill>
                <a:latin typeface="Consolas" panose="020B0609020204030204" pitchFamily="49" charset="0"/>
              </a:rPr>
              <a:t>stdio.h</a:t>
            </a:r>
            <a:r>
              <a:rPr lang="en-US" sz="200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20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s-ES" sz="200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 x=0;</a:t>
            </a:r>
          </a:p>
          <a:p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00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CE9178"/>
                </a:solidFill>
                <a:latin typeface="Consolas" panose="020B0609020204030204" pitchFamily="49" charset="0"/>
              </a:rPr>
              <a:t>"Input a number x:</a:t>
            </a:r>
            <a:r>
              <a:rPr lang="en-US" sz="200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20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000" err="1">
                <a:solidFill>
                  <a:srgbClr val="DCDCAA"/>
                </a:solidFill>
                <a:latin typeface="Consolas" panose="020B0609020204030204" pitchFamily="49" charset="0"/>
              </a:rPr>
              <a:t>scanf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CE9178"/>
                </a:solidFill>
                <a:latin typeface="Consolas" panose="020B0609020204030204" pitchFamily="49" charset="0"/>
              </a:rPr>
              <a:t>"%d"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, &amp;x);</a:t>
            </a:r>
          </a:p>
          <a:p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00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CE9178"/>
                </a:solidFill>
                <a:latin typeface="Consolas" panose="020B0609020204030204" pitchFamily="49" charset="0"/>
              </a:rPr>
              <a:t>"x+1=%d</a:t>
            </a:r>
            <a:r>
              <a:rPr lang="en-US" sz="200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20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, x+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s-ES" sz="20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58823-F083-4827-9D6D-1C6DF5692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614" y="6340475"/>
            <a:ext cx="990601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History of Computer Programming Languages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9"/>
          <a:stretch/>
        </p:blipFill>
        <p:spPr>
          <a:xfrm>
            <a:off x="1522412" y="1688068"/>
            <a:ext cx="9144000" cy="4255532"/>
          </a:xfr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6" name="文字方塊 5"/>
          <p:cNvSpPr txBox="1"/>
          <p:nvPr/>
        </p:nvSpPr>
        <p:spPr>
          <a:xfrm>
            <a:off x="2703514" y="6081178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5">
                    <a:lumMod val="50000"/>
                  </a:schemeClr>
                </a:solidFill>
              </a:rPr>
              <a:t>[Ref] http://oreilly.com/news/graphics/prog_lang_poster.pdf</a:t>
            </a:r>
            <a:endParaRPr lang="zh-TW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A4E56-D67D-4C75-AAB1-B6A93B343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2" y="6324600"/>
            <a:ext cx="531813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9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C095DA-44AC-4FA8-9BE7-AEF16767B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48397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Problem might occur when building in VS</a:t>
            </a:r>
            <a:endParaRPr lang="zh-TW" altLang="en-US" dirty="0"/>
          </a:p>
        </p:txBody>
      </p:sp>
      <p:pic>
        <p:nvPicPr>
          <p:cNvPr id="6" name="圖片 6">
            <a:extLst>
              <a:ext uri="{FF2B5EF4-FFF2-40B4-BE49-F238E27FC236}">
                <a16:creationId xmlns:a16="http://schemas.microsoft.com/office/drawing/2014/main" id="{520AFEBA-53EA-4862-A7FE-49404BFD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50" y="1183452"/>
            <a:ext cx="10492899" cy="866447"/>
          </a:xfrm>
          <a:prstGeom prst="rect">
            <a:avLst/>
          </a:prstGeom>
        </p:spPr>
      </p:pic>
      <p:pic>
        <p:nvPicPr>
          <p:cNvPr id="8" name="圖片 8" descr="一張含有 監視器, 黑色, 螢幕, 螢幕擷取畫面 的圖片&#10;&#10;描述是以非常高的可信度產生">
            <a:extLst>
              <a:ext uri="{FF2B5EF4-FFF2-40B4-BE49-F238E27FC236}">
                <a16:creationId xmlns:a16="http://schemas.microsoft.com/office/drawing/2014/main" id="{D6D34492-98D4-43CA-8845-388D0660A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012" y="2209800"/>
            <a:ext cx="2676184" cy="4114800"/>
          </a:xfrm>
          <a:prstGeom prst="rect">
            <a:avLst/>
          </a:prstGeom>
        </p:spPr>
      </p:pic>
      <p:pic>
        <p:nvPicPr>
          <p:cNvPr id="10" name="圖片 10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3421FC56-8A85-4559-A164-13F9FAF0B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12" y="2234057"/>
            <a:ext cx="5763675" cy="41064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A26CBC-678A-4E32-A2AD-DCF7280FD0A6}"/>
              </a:ext>
            </a:extLst>
          </p:cNvPr>
          <p:cNvSpPr txBox="1"/>
          <p:nvPr/>
        </p:nvSpPr>
        <p:spPr>
          <a:xfrm>
            <a:off x="848350" y="4010521"/>
            <a:ext cx="114300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/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0E396-84CA-4658-AD39-FB65B25AB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614" y="6340475"/>
            <a:ext cx="990601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2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604EC4-87B5-4929-B3D1-5B1032F26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533400"/>
            <a:ext cx="9829799" cy="1143000"/>
          </a:xfrm>
        </p:spPr>
        <p:txBody>
          <a:bodyPr/>
          <a:lstStyle/>
          <a:p>
            <a:r>
              <a:rPr lang="en-US" altLang="zh-TW" dirty="0"/>
              <a:t>Problem might occur when building in VS (Cont.)</a:t>
            </a:r>
            <a:endParaRPr lang="zh-TW" altLang="en-US" dirty="0"/>
          </a:p>
        </p:txBody>
      </p:sp>
      <p:pic>
        <p:nvPicPr>
          <p:cNvPr id="4" name="圖片 4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F58FC981-33EE-4E89-B070-5C968BDE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64" y="1958546"/>
            <a:ext cx="2529320" cy="4114800"/>
          </a:xfrm>
          <a:prstGeom prst="rect">
            <a:avLst/>
          </a:prstGeom>
        </p:spPr>
      </p:pic>
      <p:pic>
        <p:nvPicPr>
          <p:cNvPr id="6" name="圖片 6">
            <a:extLst>
              <a:ext uri="{FF2B5EF4-FFF2-40B4-BE49-F238E27FC236}">
                <a16:creationId xmlns:a16="http://schemas.microsoft.com/office/drawing/2014/main" id="{EA42ACFF-DB38-402C-984D-04BB82ADD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961" y="2366379"/>
            <a:ext cx="6876434" cy="29902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711C9-F553-4DAE-879F-431FC4780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614" y="6340475"/>
            <a:ext cx="990601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2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76BB84BB-6922-461B-83CD-EEFD6F771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838200"/>
            <a:ext cx="9601200" cy="1143000"/>
          </a:xfrm>
        </p:spPr>
        <p:txBody>
          <a:bodyPr/>
          <a:lstStyle/>
          <a:p>
            <a:r>
              <a:rPr lang="en-US" altLang="zh-TW"/>
              <a:t>Ex. 5: Read in two integers </a:t>
            </a:r>
            <a:r>
              <a:rPr lang="en-US" altLang="zh-TW" i="1"/>
              <a:t>x</a:t>
            </a:r>
            <a:r>
              <a:rPr lang="en-US" altLang="zh-TW"/>
              <a:t> and </a:t>
            </a:r>
            <a:r>
              <a:rPr lang="en-US" altLang="zh-TW" i="1"/>
              <a:t>y</a:t>
            </a:r>
            <a:r>
              <a:rPr lang="en-US" altLang="zh-TW"/>
              <a:t> from the keyboard, and print their sum</a:t>
            </a:r>
          </a:p>
        </p:txBody>
      </p:sp>
      <p:sp>
        <p:nvSpPr>
          <p:cNvPr id="8" name="文字方塊 4">
            <a:extLst>
              <a:ext uri="{FF2B5EF4-FFF2-40B4-BE49-F238E27FC236}">
                <a16:creationId xmlns:a16="http://schemas.microsoft.com/office/drawing/2014/main" id="{0EF8BE2B-2103-4B77-965F-862269FBCF7E}"/>
              </a:ext>
            </a:extLst>
          </p:cNvPr>
          <p:cNvSpPr txBox="1"/>
          <p:nvPr/>
        </p:nvSpPr>
        <p:spPr>
          <a:xfrm>
            <a:off x="2665412" y="2158296"/>
            <a:ext cx="7086600" cy="41857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900">
                <a:solidFill>
                  <a:srgbClr val="569CD6"/>
                </a:solidFill>
                <a:latin typeface="Consolas" panose="020B0609020204030204" pitchFamily="49" charset="0"/>
              </a:rPr>
              <a:t> </a:t>
            </a:r>
            <a:r>
              <a:rPr lang="en-US" sz="190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sz="1900" err="1">
                <a:solidFill>
                  <a:srgbClr val="CE9178"/>
                </a:solidFill>
                <a:latin typeface="Consolas" panose="020B0609020204030204" pitchFamily="49" charset="0"/>
              </a:rPr>
              <a:t>stdio.h</a:t>
            </a:r>
            <a:r>
              <a:rPr lang="en-US" sz="190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19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90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90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9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    </a:t>
            </a:r>
            <a:r>
              <a:rPr lang="en-US" sz="190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 x, y;</a:t>
            </a:r>
          </a:p>
          <a:p>
            <a:b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90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900">
                <a:solidFill>
                  <a:srgbClr val="CE9178"/>
                </a:solidFill>
                <a:latin typeface="Consolas" panose="020B0609020204030204" pitchFamily="49" charset="0"/>
              </a:rPr>
              <a:t>"Input a number x:</a:t>
            </a:r>
            <a:r>
              <a:rPr lang="en-US" sz="190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9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900" err="1">
                <a:solidFill>
                  <a:srgbClr val="DCDCAA"/>
                </a:solidFill>
                <a:latin typeface="Consolas" panose="020B0609020204030204" pitchFamily="49" charset="0"/>
              </a:rPr>
              <a:t>scanf</a:t>
            </a:r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900">
                <a:solidFill>
                  <a:srgbClr val="CE9178"/>
                </a:solidFill>
                <a:latin typeface="Consolas" panose="020B0609020204030204" pitchFamily="49" charset="0"/>
              </a:rPr>
              <a:t>"%d"</a:t>
            </a:r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, &amp;x);</a:t>
            </a:r>
          </a:p>
          <a:p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90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900">
                <a:solidFill>
                  <a:srgbClr val="CE9178"/>
                </a:solidFill>
                <a:latin typeface="Consolas" panose="020B0609020204030204" pitchFamily="49" charset="0"/>
              </a:rPr>
              <a:t>"Input a number y:</a:t>
            </a:r>
            <a:r>
              <a:rPr lang="en-US" sz="190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9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900" err="1">
                <a:solidFill>
                  <a:srgbClr val="DCDCAA"/>
                </a:solidFill>
                <a:latin typeface="Consolas" panose="020B0609020204030204" pitchFamily="49" charset="0"/>
              </a:rPr>
              <a:t>scanf</a:t>
            </a:r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900">
                <a:solidFill>
                  <a:srgbClr val="CE9178"/>
                </a:solidFill>
                <a:latin typeface="Consolas" panose="020B0609020204030204" pitchFamily="49" charset="0"/>
              </a:rPr>
              <a:t>"%d"</a:t>
            </a:r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, &amp;y);    </a:t>
            </a:r>
          </a:p>
          <a:p>
            <a:r>
              <a:rPr lang="en-US" sz="1900">
                <a:solidFill>
                  <a:srgbClr val="DCDCAA"/>
                </a:solidFill>
                <a:latin typeface="Consolas" panose="020B0609020204030204" pitchFamily="49" charset="0"/>
              </a:rPr>
              <a:t>    </a:t>
            </a:r>
            <a:r>
              <a:rPr lang="en-US" sz="190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900">
                <a:solidFill>
                  <a:srgbClr val="CE9178"/>
                </a:solidFill>
                <a:latin typeface="Consolas" panose="020B0609020204030204" pitchFamily="49" charset="0"/>
              </a:rPr>
              <a:t>"x + y = %d + %d = %d</a:t>
            </a:r>
            <a:r>
              <a:rPr lang="en-US" sz="190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19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, x, y, x + y);</a:t>
            </a:r>
          </a:p>
          <a:p>
            <a:b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9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9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9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4B2CB-F4EF-4977-BFB1-46C93D89EF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614" y="6340475"/>
            <a:ext cx="990601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CD63ACA0-78EC-433F-9C39-B1C3443B4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533400"/>
            <a:ext cx="10058398" cy="1143000"/>
          </a:xfrm>
        </p:spPr>
        <p:txBody>
          <a:bodyPr/>
          <a:lstStyle/>
          <a:p>
            <a:r>
              <a:rPr lang="en-US" altLang="zh-TW"/>
              <a:t>Ex. 6: An Example that Contains </a:t>
            </a:r>
            <a:r>
              <a:rPr lang="en-US" altLang="zh-TW">
                <a:solidFill>
                  <a:srgbClr val="FF0000"/>
                </a:solidFill>
              </a:rPr>
              <a:t>Multiple Functions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FEDC50-7C56-489B-AE9B-D155DC1EA199}"/>
              </a:ext>
            </a:extLst>
          </p:cNvPr>
          <p:cNvSpPr txBox="1">
            <a:spLocks/>
          </p:cNvSpPr>
          <p:nvPr/>
        </p:nvSpPr>
        <p:spPr bwMode="auto">
          <a:xfrm>
            <a:off x="6718508" y="2120899"/>
            <a:ext cx="4648200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Font typeface="Times" pitchFamily="1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6B9941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1800" b="1" kern="0"/>
              <a:t>Note:</a:t>
            </a:r>
          </a:p>
          <a:p>
            <a:pPr>
              <a:buFont typeface="Times" pitchFamily="1" charset="0"/>
              <a:buAutoNum type="arabicPeriod"/>
              <a:defRPr/>
            </a:pPr>
            <a:r>
              <a:rPr lang="en-US" altLang="zh-TW" sz="1700" b="1" kern="0"/>
              <a:t>Function </a:t>
            </a:r>
            <a:r>
              <a:rPr lang="en-US" altLang="zh-TW" sz="1700" b="1" kern="0">
                <a:solidFill>
                  <a:srgbClr val="FF0000"/>
                </a:solidFill>
              </a:rPr>
              <a:t>declarations</a:t>
            </a:r>
            <a:r>
              <a:rPr lang="en-US" altLang="zh-TW" sz="1700" b="1" kern="0"/>
              <a:t> (or prototyping) vs. function </a:t>
            </a:r>
            <a:r>
              <a:rPr lang="en-US" altLang="zh-TW" sz="1700" b="1" kern="0">
                <a:solidFill>
                  <a:srgbClr val="FF0000"/>
                </a:solidFill>
              </a:rPr>
              <a:t>definitions</a:t>
            </a:r>
          </a:p>
          <a:p>
            <a:pPr>
              <a:buFont typeface="Times" pitchFamily="1" charset="0"/>
              <a:buAutoNum type="arabicPeriod"/>
              <a:defRPr/>
            </a:pPr>
            <a:r>
              <a:rPr lang="en-US" altLang="zh-TW" sz="1700" b="1" kern="0"/>
              <a:t>The sequential execution of functions</a:t>
            </a:r>
          </a:p>
        </p:txBody>
      </p:sp>
      <p:sp>
        <p:nvSpPr>
          <p:cNvPr id="9" name="文字方塊 5">
            <a:extLst>
              <a:ext uri="{FF2B5EF4-FFF2-40B4-BE49-F238E27FC236}">
                <a16:creationId xmlns:a16="http://schemas.microsoft.com/office/drawing/2014/main" id="{A25A8D4C-8B09-4C34-978F-28D71F38D8D2}"/>
              </a:ext>
            </a:extLst>
          </p:cNvPr>
          <p:cNvSpPr txBox="1"/>
          <p:nvPr/>
        </p:nvSpPr>
        <p:spPr>
          <a:xfrm>
            <a:off x="1598612" y="1801350"/>
            <a:ext cx="4299000" cy="46166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400" dirty="0">
                <a:solidFill>
                  <a:srgbClr val="C586C0"/>
                </a:solidFill>
                <a:latin typeface="Consolas"/>
              </a:rPr>
              <a:t>#include</a:t>
            </a:r>
            <a:r>
              <a:rPr lang="en-US" altLang="zh-TW" sz="1400" dirty="0">
                <a:solidFill>
                  <a:srgbClr val="569CD6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CE9178"/>
                </a:solidFill>
                <a:latin typeface="Consolas"/>
              </a:rPr>
              <a:t>&lt;</a:t>
            </a:r>
            <a:r>
              <a:rPr lang="en-US" altLang="zh-TW" sz="1400" dirty="0" err="1">
                <a:solidFill>
                  <a:srgbClr val="CE9178"/>
                </a:solidFill>
                <a:latin typeface="Consolas"/>
              </a:rPr>
              <a:t>stdio.h</a:t>
            </a:r>
            <a:r>
              <a:rPr lang="en-US" altLang="zh-TW" sz="1400" dirty="0">
                <a:solidFill>
                  <a:srgbClr val="CE9178"/>
                </a:solidFill>
                <a:latin typeface="Consolas"/>
              </a:rPr>
              <a:t>&gt;</a:t>
            </a:r>
          </a:p>
          <a:p>
            <a:br>
              <a:rPr lang="en-US" altLang="zh-TW" sz="1400" dirty="0">
                <a:solidFill>
                  <a:srgbClr val="D4D4D4"/>
                </a:solidFill>
                <a:latin typeface="Consolas"/>
              </a:rPr>
            </a:br>
            <a:r>
              <a:rPr lang="en-US" altLang="zh-TW" sz="1400" dirty="0">
                <a:solidFill>
                  <a:srgbClr val="569CD6"/>
                </a:solidFill>
                <a:latin typeface="Consolas"/>
              </a:rPr>
              <a:t>int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DCDCAA"/>
                </a:solidFill>
                <a:latin typeface="Consolas"/>
              </a:rPr>
              <a:t>print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569CD6"/>
                </a:solidFill>
                <a:latin typeface="Consolas"/>
              </a:rPr>
              <a:t>void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);</a:t>
            </a:r>
          </a:p>
          <a:p>
            <a:r>
              <a:rPr lang="en-US" altLang="zh-TW" sz="1400" dirty="0">
                <a:solidFill>
                  <a:srgbClr val="569CD6"/>
                </a:solidFill>
                <a:latin typeface="Consolas"/>
              </a:rPr>
              <a:t>int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DCDCAA"/>
                </a:solidFill>
                <a:latin typeface="Consolas"/>
              </a:rPr>
              <a:t>square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569CD6"/>
                </a:solidFill>
                <a:latin typeface="Consolas"/>
              </a:rPr>
              <a:t>int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);</a:t>
            </a:r>
          </a:p>
          <a:p>
            <a:br>
              <a:rPr lang="en-US" altLang="zh-TW" sz="1400" dirty="0">
                <a:solidFill>
                  <a:srgbClr val="D4D4D4"/>
                </a:solidFill>
                <a:latin typeface="Consolas"/>
              </a:rPr>
            </a:br>
            <a:r>
              <a:rPr lang="en-US" altLang="zh-TW" sz="1400" dirty="0">
                <a:solidFill>
                  <a:srgbClr val="569CD6"/>
                </a:solidFill>
                <a:latin typeface="Consolas"/>
              </a:rPr>
              <a:t>int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DCDCAA"/>
                </a:solidFill>
                <a:latin typeface="Consolas"/>
              </a:rPr>
              <a:t>main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569CD6"/>
                </a:solidFill>
                <a:latin typeface="Consolas"/>
              </a:rPr>
              <a:t>void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)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{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altLang="zh-TW" sz="1400" dirty="0">
                <a:solidFill>
                  <a:srgbClr val="DCDCAA"/>
                </a:solidFill>
                <a:latin typeface="Consolas"/>
              </a:rPr>
              <a:t>print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();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altLang="zh-TW" sz="1400" dirty="0">
                <a:solidFill>
                  <a:srgbClr val="C586C0"/>
                </a:solidFill>
                <a:latin typeface="Consolas"/>
              </a:rPr>
              <a:t>return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}</a:t>
            </a:r>
          </a:p>
          <a:p>
            <a:br>
              <a:rPr lang="en-US" altLang="zh-TW" sz="1400" dirty="0">
                <a:solidFill>
                  <a:srgbClr val="D4D4D4"/>
                </a:solidFill>
                <a:latin typeface="Consolas"/>
              </a:rPr>
            </a:br>
            <a:r>
              <a:rPr lang="en-US" altLang="zh-TW" sz="1400" dirty="0">
                <a:solidFill>
                  <a:srgbClr val="569CD6"/>
                </a:solidFill>
                <a:latin typeface="Consolas"/>
              </a:rPr>
              <a:t>int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DCDCAA"/>
                </a:solidFill>
                <a:latin typeface="Consolas"/>
              </a:rPr>
              <a:t>print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569CD6"/>
                </a:solidFill>
                <a:latin typeface="Consolas"/>
              </a:rPr>
              <a:t>void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)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{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altLang="zh-TW" sz="1400" dirty="0" err="1">
                <a:solidFill>
                  <a:srgbClr val="DCDCAA"/>
                </a:solidFill>
                <a:latin typeface="Consolas"/>
              </a:rPr>
              <a:t>printf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/>
              </a:rPr>
              <a:t>"%d</a:t>
            </a:r>
            <a:r>
              <a:rPr lang="en-US" altLang="zh-TW" sz="1400" dirty="0">
                <a:solidFill>
                  <a:srgbClr val="D7BA7D"/>
                </a:solidFill>
                <a:latin typeface="Consolas"/>
              </a:rPr>
              <a:t>\n</a:t>
            </a:r>
            <a:r>
              <a:rPr lang="en-US" altLang="zh-TW" sz="14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, </a:t>
            </a:r>
            <a:r>
              <a:rPr lang="en-US" altLang="zh-TW" sz="1400" dirty="0">
                <a:solidFill>
                  <a:srgbClr val="DCDCAA"/>
                </a:solidFill>
                <a:latin typeface="Consolas"/>
              </a:rPr>
              <a:t>square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B5CEA8"/>
                </a:solidFill>
                <a:latin typeface="Consolas"/>
              </a:rPr>
              <a:t>5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));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altLang="zh-TW" sz="1400" dirty="0">
                <a:solidFill>
                  <a:srgbClr val="C586C0"/>
                </a:solidFill>
                <a:latin typeface="Consolas"/>
              </a:rPr>
              <a:t>return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}</a:t>
            </a:r>
          </a:p>
          <a:p>
            <a:br>
              <a:rPr lang="en-US" altLang="zh-TW" sz="1400" dirty="0">
                <a:solidFill>
                  <a:srgbClr val="D4D4D4"/>
                </a:solidFill>
                <a:latin typeface="Consolas"/>
              </a:rPr>
            </a:br>
            <a:r>
              <a:rPr lang="en-US" altLang="zh-TW" sz="1400" dirty="0">
                <a:solidFill>
                  <a:srgbClr val="569CD6"/>
                </a:solidFill>
                <a:latin typeface="Consolas"/>
              </a:rPr>
              <a:t>int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DCDCAA"/>
                </a:solidFill>
                <a:latin typeface="Consolas"/>
              </a:rPr>
              <a:t>square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569CD6"/>
                </a:solidFill>
                <a:latin typeface="Consolas"/>
              </a:rPr>
              <a:t>int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9CDCFE"/>
                </a:solidFill>
                <a:latin typeface="Consolas"/>
              </a:rPr>
              <a:t>x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)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{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altLang="zh-TW" sz="1400" dirty="0">
                <a:solidFill>
                  <a:srgbClr val="C586C0"/>
                </a:solidFill>
                <a:latin typeface="Consolas"/>
              </a:rPr>
              <a:t>return</a:t>
            </a:r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 x * x;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3804E-C403-430A-B49E-0090D54EC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614" y="6340475"/>
            <a:ext cx="990601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/>
              <a:t>How Many Programming Languages Exist</a:t>
            </a:r>
            <a:r>
              <a:rPr lang="en-US" altLang="zh-TW" sz="2800">
                <a:latin typeface="+mj-ea"/>
              </a:rPr>
              <a:t>?</a:t>
            </a:r>
            <a:endParaRPr lang="zh-TW" altLang="en-US" sz="280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There are thousands of programming languages and new ones are created every year. </a:t>
            </a:r>
          </a:p>
          <a:p>
            <a:r>
              <a:rPr lang="en-US" altLang="zh-TW" sz="2400" dirty="0"/>
              <a:t>Few languages ever become sufficiently popular, but a professional programmer may use dozens of languages in a career.</a:t>
            </a:r>
            <a:endParaRPr lang="zh-TW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7066D-F957-478D-8D87-D573E1911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2" y="6324600"/>
            <a:ext cx="531813" cy="273049"/>
          </a:xfrm>
        </p:spPr>
        <p:txBody>
          <a:bodyPr/>
          <a:lstStyle/>
          <a:p>
            <a:fld id="{E5137D0E-4A4F-4307-8994-C1891D747D5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4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D93B3-C25B-4FCF-8C54-E3AD9C2F7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文字版面配置區 6">
            <a:extLst>
              <a:ext uri="{FF2B5EF4-FFF2-40B4-BE49-F238E27FC236}">
                <a16:creationId xmlns:a16="http://schemas.microsoft.com/office/drawing/2014/main" id="{C64015DB-6796-440D-A291-BFB6A866710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52708" y="1676400"/>
            <a:ext cx="3008313" cy="405130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000"/>
              <a:t>TIOBE Programming Community index.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000"/>
              <a:t>To check whether your programming skills are up to date.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000"/>
              <a:t>To make a strategic decision about what programming language should be adopted when starting to build a new software system.</a:t>
            </a:r>
          </a:p>
          <a:p>
            <a:endParaRPr lang="zh-TW" altLang="en-US"/>
          </a:p>
        </p:txBody>
      </p:sp>
      <p:sp>
        <p:nvSpPr>
          <p:cNvPr id="6" name="文字方塊 13">
            <a:extLst>
              <a:ext uri="{FF2B5EF4-FFF2-40B4-BE49-F238E27FC236}">
                <a16:creationId xmlns:a16="http://schemas.microsoft.com/office/drawing/2014/main" id="{D9E572AD-1C55-4813-8429-1CEA767BF319}"/>
              </a:ext>
            </a:extLst>
          </p:cNvPr>
          <p:cNvSpPr txBox="1"/>
          <p:nvPr/>
        </p:nvSpPr>
        <p:spPr>
          <a:xfrm>
            <a:off x="836612" y="5854475"/>
            <a:ext cx="32405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5">
                    <a:lumMod val="50000"/>
                  </a:schemeClr>
                </a:solidFill>
              </a:rPr>
              <a:t>[Ref]   http://www.tiobe.com/index.php/content/paperinfo/tpci/index.html</a:t>
            </a:r>
            <a:endParaRPr lang="zh-TW" altLang="en-US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0BC8EED9-6E1B-4737-BB84-72769AE53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533400"/>
            <a:ext cx="9601200" cy="522764"/>
          </a:xfrm>
        </p:spPr>
        <p:txBody>
          <a:bodyPr>
            <a:normAutofit fontScale="90000"/>
          </a:bodyPr>
          <a:lstStyle/>
          <a:p>
            <a:r>
              <a:rPr lang="en-US" altLang="zh-TW" sz="3600"/>
              <a:t>Popular Programming Languages</a:t>
            </a:r>
            <a:endParaRPr lang="zh-TW" altLang="en-US" sz="360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89AC05-CFBF-4B10-9854-90F7634A3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52" y="1089720"/>
            <a:ext cx="6914788" cy="5573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040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C06B8-ABC0-4BE2-9AB7-61156EA77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00072C0-18C9-4702-9694-F7507CA2C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533400"/>
            <a:ext cx="9601200" cy="533400"/>
          </a:xfrm>
        </p:spPr>
        <p:txBody>
          <a:bodyPr>
            <a:normAutofit fontScale="90000"/>
          </a:bodyPr>
          <a:lstStyle/>
          <a:p>
            <a:r>
              <a:rPr lang="en-US" altLang="zh-TW" sz="3600"/>
              <a:t>Popular Programming Languages</a:t>
            </a:r>
            <a:endParaRPr lang="zh-TW" altLang="en-US" sz="360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437372-B9A5-414B-A2A7-249DA7D66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88" y="1241054"/>
            <a:ext cx="10706650" cy="50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0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1522414" y="533399"/>
            <a:ext cx="9601200" cy="620201"/>
          </a:xfrm>
        </p:spPr>
        <p:txBody>
          <a:bodyPr>
            <a:normAutofit/>
          </a:bodyPr>
          <a:lstStyle/>
          <a:p>
            <a:r>
              <a:rPr lang="en-US" altLang="zh-TW" sz="3600"/>
              <a:t>Popular Programming Languages</a:t>
            </a:r>
            <a:endParaRPr lang="zh-TW" altLang="en-US" sz="3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3101E-965C-4199-AD36-206F0A260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文字版面配置區 6"/>
          <p:cNvSpPr>
            <a:spLocks noGrp="1"/>
          </p:cNvSpPr>
          <p:nvPr>
            <p:ph type="body" sz="half" idx="4294967295"/>
          </p:nvPr>
        </p:nvSpPr>
        <p:spPr>
          <a:xfrm>
            <a:off x="1979612" y="1219200"/>
            <a:ext cx="7924800" cy="28956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000"/>
              <a:t>Very Long Term History</a:t>
            </a:r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741612" y="6321623"/>
            <a:ext cx="8652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>
                <a:solidFill>
                  <a:schemeClr val="accent5">
                    <a:lumMod val="50000"/>
                  </a:schemeClr>
                </a:solidFill>
              </a:rPr>
              <a:t>[Ref] http://www.tiobe.com/index.php/content/paperinfo/tpci/index.html</a:t>
            </a:r>
            <a:endParaRPr lang="zh-TW" altLang="en-US" sz="1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FAA3DF3-87C6-4627-B661-DDFCFD7F8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60" b="2088"/>
          <a:stretch/>
        </p:blipFill>
        <p:spPr>
          <a:xfrm>
            <a:off x="2001384" y="1600200"/>
            <a:ext cx="8383323" cy="46808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23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614363"/>
          </a:xfrm>
        </p:spPr>
        <p:txBody>
          <a:bodyPr>
            <a:normAutofit/>
          </a:bodyPr>
          <a:lstStyle/>
          <a:p>
            <a:r>
              <a:rPr lang="en-US" altLang="zh-TW" sz="3600"/>
              <a:t>Popular Programming Languages</a:t>
            </a:r>
            <a:endParaRPr lang="zh-TW" altLang="en-US" sz="3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DF852-04B4-4CF2-B689-7C1C4498A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文字版面配置區 6"/>
          <p:cNvSpPr>
            <a:spLocks noGrp="1"/>
          </p:cNvSpPr>
          <p:nvPr>
            <p:ph type="body" sz="half" idx="4294967295"/>
          </p:nvPr>
        </p:nvSpPr>
        <p:spPr>
          <a:xfrm>
            <a:off x="2360614" y="1147763"/>
            <a:ext cx="7924800" cy="28956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000"/>
              <a:t>The hall of fame award is given to the programming language that has the highest rise in ratings in a year.</a:t>
            </a:r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758866" y="6321315"/>
            <a:ext cx="7128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>
                <a:solidFill>
                  <a:schemeClr val="accent5">
                    <a:lumMod val="50000"/>
                  </a:schemeClr>
                </a:solidFill>
              </a:rPr>
              <a:t>[Ref] http://www.tiobe.com/index.php/content/paperinfo/tpci/index.html</a:t>
            </a:r>
            <a:endParaRPr lang="zh-TW" altLang="en-US" sz="1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525E5F3-2523-4D96-8722-9AC2F221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76" y="1879188"/>
            <a:ext cx="6027899" cy="43283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506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ertical and Horizontal design templat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Century Gothic"/>
        <a:ea typeface="微軟正黑體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rtlCol="0" anchor="ctr" anchorCtr="1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rtical and horizontal design slides.potx" id="{7E307492-4344-40EC-954C-E30551E95991}" vid="{493C3130-E1FA-416B-8465-D41FAD56C1B7}"/>
    </a:ext>
  </a:extLst>
</a:theme>
</file>

<file path=ppt/theme/theme2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4FBFFFDBDAED7744A0115B0D44FCF537" ma:contentTypeVersion="2" ma:contentTypeDescription="建立新的文件。" ma:contentTypeScope="" ma:versionID="ac86db474d7306fffaa1f22fa0f044fa">
  <xsd:schema xmlns:xsd="http://www.w3.org/2001/XMLSchema" xmlns:xs="http://www.w3.org/2001/XMLSchema" xmlns:p="http://schemas.microsoft.com/office/2006/metadata/properties" xmlns:ns3="8e2c8b4a-8fde-4142-8f92-28b4791897da" targetNamespace="http://schemas.microsoft.com/office/2006/metadata/properties" ma:root="true" ma:fieldsID="a12ed28499033dafa8150e2fbcc400b7" ns3:_="">
    <xsd:import namespace="8e2c8b4a-8fde-4142-8f92-28b4791897d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c8b4a-8fde-4142-8f92-28b4791897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757D0B-D6A5-4B10-AC9C-A686C1C6E614}">
  <ds:schemaRefs>
    <ds:schemaRef ds:uri="http://schemas.microsoft.com/office/2006/metadata/properties"/>
    <ds:schemaRef ds:uri="8e2c8b4a-8fde-4142-8f92-28b4791897da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D2CE983-CA1C-491C-B340-9F3E351D45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c8b4a-8fde-4142-8f92-28b479189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D5965D5-7171-4619-A01D-B3DDD4B8E8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Vertical and horizontal design slides</Template>
  <TotalTime>4185</TotalTime>
  <Words>2074</Words>
  <Application>Microsoft Office PowerPoint</Application>
  <PresentationFormat>自訂</PresentationFormat>
  <Paragraphs>371</Paragraphs>
  <Slides>43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7" baseType="lpstr">
      <vt:lpstr>굴림</vt:lpstr>
      <vt:lpstr>Microsoft JhengHei</vt:lpstr>
      <vt:lpstr>Microsoft JhengHei</vt:lpstr>
      <vt:lpstr>新細明體</vt:lpstr>
      <vt:lpstr>Arial</vt:lpstr>
      <vt:lpstr>Arial Nova Light</vt:lpstr>
      <vt:lpstr>Calibri</vt:lpstr>
      <vt:lpstr>Century Gothic</vt:lpstr>
      <vt:lpstr>Consolas</vt:lpstr>
      <vt:lpstr>Lucida Sans Unicode</vt:lpstr>
      <vt:lpstr>Times</vt:lpstr>
      <vt:lpstr>Times New Roman</vt:lpstr>
      <vt:lpstr>Wingdings</vt:lpstr>
      <vt:lpstr>Vertical and Horizontal design template</vt:lpstr>
      <vt:lpstr>Introduction to Programming (I)</vt:lpstr>
      <vt:lpstr>C Programming Language</vt:lpstr>
      <vt:lpstr>A History of Computer Programming Languages</vt:lpstr>
      <vt:lpstr>A History of Computer Programming Languages</vt:lpstr>
      <vt:lpstr>How Many Programming Languages Exist?</vt:lpstr>
      <vt:lpstr>Popular Programming Languages</vt:lpstr>
      <vt:lpstr>Popular Programming Languages</vt:lpstr>
      <vt:lpstr>Popular Programming Languages</vt:lpstr>
      <vt:lpstr>Popular Programming Languages</vt:lpstr>
      <vt:lpstr>Which Language to Learn?</vt:lpstr>
      <vt:lpstr>Which language to Learn?</vt:lpstr>
      <vt:lpstr>Which language can survive longer?</vt:lpstr>
      <vt:lpstr>TA</vt:lpstr>
      <vt:lpstr>Syllabus</vt:lpstr>
      <vt:lpstr>2020 I2P(I) Schedule</vt:lpstr>
      <vt:lpstr>Course Q&amp;A</vt:lpstr>
      <vt:lpstr>Be Responsible for Yourself</vt:lpstr>
      <vt:lpstr>Any Question?</vt:lpstr>
      <vt:lpstr>The Seven Steps of Programming</vt:lpstr>
      <vt:lpstr>Compiler and Linker</vt:lpstr>
      <vt:lpstr>Compiler and Linker</vt:lpstr>
      <vt:lpstr>Programming in  Integrated Development Environments (IDEs)</vt:lpstr>
      <vt:lpstr>PowerPoint 簡報</vt:lpstr>
      <vt:lpstr>PowerPoint 簡報</vt:lpstr>
      <vt:lpstr>Coding Environment for C/C++</vt:lpstr>
      <vt:lpstr>Compile in the Command Line</vt:lpstr>
      <vt:lpstr>Compile in the Command Line (on Windows)</vt:lpstr>
      <vt:lpstr>     Vim</vt:lpstr>
      <vt:lpstr>     Open Vim</vt:lpstr>
      <vt:lpstr>     Basic Operation in Vim</vt:lpstr>
      <vt:lpstr>     Basic Operation in Vim</vt:lpstr>
      <vt:lpstr>    Compile and RUN</vt:lpstr>
      <vt:lpstr>C-Program Examples</vt:lpstr>
      <vt:lpstr>Ex. 1: Print a string</vt:lpstr>
      <vt:lpstr>Ex. 2: Print the sum of 1234 and 5678</vt:lpstr>
      <vt:lpstr>Variable</vt:lpstr>
      <vt:lpstr>Ex. 3: Demonstrate the C formatted outputs</vt:lpstr>
      <vt:lpstr>Arithmetic Operators in C</vt:lpstr>
      <vt:lpstr>Ex. 4: Read in an integer x from the keyboard, and print the integer x+1</vt:lpstr>
      <vt:lpstr>Problem might occur when building in VS</vt:lpstr>
      <vt:lpstr>Problem might occur when building in VS (Cont.)</vt:lpstr>
      <vt:lpstr>Ex. 5: Read in two integers x and y from the keyboard, and print their sum</vt:lpstr>
      <vt:lpstr>Ex. 6: An Example that Contains Multiple Functions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胡敏君</dc:creator>
  <cp:lastModifiedBy>胡敏君</cp:lastModifiedBy>
  <cp:revision>101</cp:revision>
  <dcterms:created xsi:type="dcterms:W3CDTF">2019-09-08T15:11:48Z</dcterms:created>
  <dcterms:modified xsi:type="dcterms:W3CDTF">2020-09-14T06:53:34Z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0x0101004FBFFFDBDAED7744A0115B0D44FCF537</vt:lpwstr>
  </property>
  <property fmtid="{D5CDD505-2E9C-101B-9397-08002B2CF9AE}" pid="3" name="Order">
    <vt:r8>74067800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